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32" r:id="rId4"/>
    <p:sldMasterId id="2147484274" r:id="rId5"/>
  </p:sldMasterIdLst>
  <p:notesMasterIdLst>
    <p:notesMasterId r:id="rId23"/>
  </p:notesMasterIdLst>
  <p:handoutMasterIdLst>
    <p:handoutMasterId r:id="rId24"/>
  </p:handoutMasterIdLst>
  <p:sldIdLst>
    <p:sldId id="591" r:id="rId6"/>
    <p:sldId id="577" r:id="rId7"/>
    <p:sldId id="580" r:id="rId8"/>
    <p:sldId id="581" r:id="rId9"/>
    <p:sldId id="582" r:id="rId10"/>
    <p:sldId id="587" r:id="rId11"/>
    <p:sldId id="588" r:id="rId12"/>
    <p:sldId id="589" r:id="rId13"/>
    <p:sldId id="590" r:id="rId14"/>
    <p:sldId id="443" r:id="rId15"/>
    <p:sldId id="446" r:id="rId16"/>
    <p:sldId id="447" r:id="rId17"/>
    <p:sldId id="578" r:id="rId18"/>
    <p:sldId id="579" r:id="rId19"/>
    <p:sldId id="436" r:id="rId20"/>
    <p:sldId id="439" r:id="rId21"/>
    <p:sldId id="44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elle Buss" initials="MB"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E0B4"/>
    <a:srgbClr val="2E546D"/>
    <a:srgbClr val="F6927E"/>
    <a:srgbClr val="FFC000"/>
    <a:srgbClr val="FBCA58"/>
    <a:srgbClr val="692B7D"/>
    <a:srgbClr val="472A50"/>
    <a:srgbClr val="6E407C"/>
    <a:srgbClr val="2F556E"/>
    <a:srgbClr val="A672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50" autoAdjust="0"/>
    <p:restoredTop sz="85588" autoAdjust="0"/>
  </p:normalViewPr>
  <p:slideViewPr>
    <p:cSldViewPr snapToGrid="0" snapToObjects="1">
      <p:cViewPr varScale="1">
        <p:scale>
          <a:sx n="68" d="100"/>
          <a:sy n="68" d="100"/>
        </p:scale>
        <p:origin x="1061" y="58"/>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77" d="100"/>
          <a:sy n="77" d="100"/>
        </p:scale>
        <p:origin x="2592"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8E4B7C-96ED-E449-9693-B655C4671FD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28D809C4-E54C-A54E-B9F4-56C375E0D8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53AD932-3578-6E4B-810C-4CF7533A983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A9B4CA-DA29-0849-8519-4B81F4CE08AD}" type="slidenum">
              <a:rPr lang="en-US" smtClean="0"/>
              <a:t>‹#›</a:t>
            </a:fld>
            <a:endParaRPr lang="en-US"/>
          </a:p>
        </p:txBody>
      </p:sp>
      <p:sp>
        <p:nvSpPr>
          <p:cNvPr id="6" name="Date Placeholder 5">
            <a:extLst>
              <a:ext uri="{FF2B5EF4-FFF2-40B4-BE49-F238E27FC236}">
                <a16:creationId xmlns:a16="http://schemas.microsoft.com/office/drawing/2014/main" id="{27115A18-6E6E-F748-9363-1DB667F2522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89F1C8-9A67-204B-8DB6-6C2E5B2C92D6}" type="datetimeFigureOut">
              <a:rPr lang="en-US" smtClean="0"/>
              <a:t>2/10/2025</a:t>
            </a:fld>
            <a:endParaRPr lang="en-US"/>
          </a:p>
        </p:txBody>
      </p:sp>
    </p:spTree>
    <p:extLst>
      <p:ext uri="{BB962C8B-B14F-4D97-AF65-F5344CB8AC3E}">
        <p14:creationId xmlns:p14="http://schemas.microsoft.com/office/powerpoint/2010/main" val="16315313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AAB6C6-360D-448E-B12B-FCD285160A81}" type="datetimeFigureOut">
              <a:rPr lang="en-AU" smtClean="0"/>
              <a:t>10/02/2025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B756B8-97A8-4FA1-B26A-2500BA5D4D05}" type="slidenum">
              <a:rPr lang="en-AU" smtClean="0"/>
              <a:t>‹#›</a:t>
            </a:fld>
            <a:endParaRPr lang="en-AU"/>
          </a:p>
        </p:txBody>
      </p:sp>
    </p:spTree>
    <p:extLst>
      <p:ext uri="{BB962C8B-B14F-4D97-AF65-F5344CB8AC3E}">
        <p14:creationId xmlns:p14="http://schemas.microsoft.com/office/powerpoint/2010/main" val="1866448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 name="Google Shape;25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72398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 name="Google Shape;25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40403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 name="Google Shape;25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97978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4.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4.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R) Daily Edit">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1572219" cy="515262"/>
          </a:xfrm>
          <a:prstGeom prst="rect">
            <a:avLst/>
          </a:prstGeom>
          <a:solidFill>
            <a:srgbClr val="692B7D"/>
          </a:solidFill>
          <a:ln>
            <a:noFill/>
          </a:ln>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Daily Edit</a:t>
            </a:r>
          </a:p>
        </p:txBody>
      </p:sp>
      <p:sp>
        <p:nvSpPr>
          <p:cNvPr id="6" name="TextBox 5">
            <a:extLst>
              <a:ext uri="{FF2B5EF4-FFF2-40B4-BE49-F238E27FC236}">
                <a16:creationId xmlns:a16="http://schemas.microsoft.com/office/drawing/2014/main" id="{8BA40631-C083-AD47-B428-316584A39680}"/>
              </a:ext>
            </a:extLst>
          </p:cNvPr>
          <p:cNvSpPr txBox="1"/>
          <p:nvPr userDrawn="1"/>
        </p:nvSpPr>
        <p:spPr>
          <a:xfrm>
            <a:off x="1867437" y="208655"/>
            <a:ext cx="10004958" cy="515263"/>
          </a:xfrm>
          <a:prstGeom prst="rect">
            <a:avLst/>
          </a:prstGeom>
          <a:noFill/>
          <a:ln>
            <a:noFill/>
          </a:ln>
        </p:spPr>
        <p:txBody>
          <a:bodyPr wrap="square" rtlCol="0" anchor="ctr">
            <a:normAutofit/>
          </a:bodyPr>
          <a:lstStyle/>
          <a:p>
            <a:r>
              <a:rPr lang="en-US" sz="2400" b="1" i="0" dirty="0">
                <a:solidFill>
                  <a:srgbClr val="692B7D"/>
                </a:solidFill>
                <a:latin typeface="Century Gothic" panose="020B0502020202020204" pitchFamily="34" charset="0"/>
                <a:cs typeface="Futura Medium" panose="020B0602020204020303" pitchFamily="34" charset="-79"/>
              </a:rPr>
              <a:t>Sit down and begin this task immediately.</a:t>
            </a:r>
          </a:p>
        </p:txBody>
      </p:sp>
      <p:sp>
        <p:nvSpPr>
          <p:cNvPr id="7" name="Text Placeholder 6">
            <a:extLst>
              <a:ext uri="{FF2B5EF4-FFF2-40B4-BE49-F238E27FC236}">
                <a16:creationId xmlns:a16="http://schemas.microsoft.com/office/drawing/2014/main" id="{BF35187B-F1B6-6642-9304-A94B5E4C924F}"/>
              </a:ext>
            </a:extLst>
          </p:cNvPr>
          <p:cNvSpPr>
            <a:spLocks noGrp="1"/>
          </p:cNvSpPr>
          <p:nvPr>
            <p:ph type="body" sz="quarter" idx="10" hasCustomPrompt="1"/>
          </p:nvPr>
        </p:nvSpPr>
        <p:spPr>
          <a:xfrm>
            <a:off x="399245" y="780837"/>
            <a:ext cx="11359166" cy="111235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Explain what students need to do.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
        <p:nvSpPr>
          <p:cNvPr id="10" name="Text Placeholder 6">
            <a:extLst>
              <a:ext uri="{FF2B5EF4-FFF2-40B4-BE49-F238E27FC236}">
                <a16:creationId xmlns:a16="http://schemas.microsoft.com/office/drawing/2014/main" id="{93AE7A03-206B-7848-A477-7A841FF720DA}"/>
              </a:ext>
            </a:extLst>
          </p:cNvPr>
          <p:cNvSpPr>
            <a:spLocks noGrp="1"/>
          </p:cNvSpPr>
          <p:nvPr>
            <p:ph type="body" sz="quarter" idx="11" hasCustomPrompt="1"/>
          </p:nvPr>
        </p:nvSpPr>
        <p:spPr>
          <a:xfrm>
            <a:off x="399245" y="2066578"/>
            <a:ext cx="11359166" cy="438573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Enter in your task</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Tree>
    <p:extLst>
      <p:ext uri="{BB962C8B-B14F-4D97-AF65-F5344CB8AC3E}">
        <p14:creationId xmlns:p14="http://schemas.microsoft.com/office/powerpoint/2010/main" val="671043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R) Apply">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userDrawn="1"/>
        </p:nvSpPr>
        <p:spPr>
          <a:xfrm>
            <a:off x="295275" y="219714"/>
            <a:ext cx="1533525" cy="352426"/>
          </a:xfrm>
          <a:prstGeom prst="rect">
            <a:avLst/>
          </a:prstGeom>
          <a:solidFill>
            <a:srgbClr val="692B7D"/>
          </a:solidFill>
        </p:spPr>
        <p:txBody>
          <a:bodyPr wrap="square" rtlCol="0" anchor="ctr">
            <a:noAutofit/>
          </a:bodyPr>
          <a:lstStyle/>
          <a:p>
            <a:pPr algn="l"/>
            <a:r>
              <a:rPr lang="en-US" sz="1600" b="1" i="0" dirty="0">
                <a:solidFill>
                  <a:srgbClr val="FBCA58"/>
                </a:solidFill>
                <a:latin typeface="Century Gothic" panose="020B0502020202020204" pitchFamily="34" charset="0"/>
                <a:cs typeface="Futura Medium" panose="020B0602020204020303" pitchFamily="34" charset="-79"/>
              </a:rPr>
              <a:t>Apply</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399245" y="685599"/>
            <a:ext cx="8954305" cy="1985962"/>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Quickly check that all students can still complete the previous steps learnt. </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Tree>
    <p:extLst>
      <p:ext uri="{BB962C8B-B14F-4D97-AF65-F5344CB8AC3E}">
        <p14:creationId xmlns:p14="http://schemas.microsoft.com/office/powerpoint/2010/main" val="3028238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R)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17794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EI) Activate Prior Knowledge">
    <p:spTree>
      <p:nvGrpSpPr>
        <p:cNvPr id="1" name=""/>
        <p:cNvGrpSpPr/>
        <p:nvPr/>
      </p:nvGrpSpPr>
      <p:grpSpPr>
        <a:xfrm>
          <a:off x="0" y="0"/>
          <a:ext cx="0" cy="0"/>
          <a:chOff x="0" y="0"/>
          <a:chExt cx="0" cy="0"/>
        </a:xfrm>
      </p:grpSpPr>
      <p:sp>
        <p:nvSpPr>
          <p:cNvPr id="38" name="Text Placeholder 37">
            <a:extLst>
              <a:ext uri="{FF2B5EF4-FFF2-40B4-BE49-F238E27FC236}">
                <a16:creationId xmlns:a16="http://schemas.microsoft.com/office/drawing/2014/main" id="{1E0C5E22-25B1-3743-B18A-9111EBF90486}"/>
              </a:ext>
            </a:extLst>
          </p:cNvPr>
          <p:cNvSpPr>
            <a:spLocks noGrp="1"/>
          </p:cNvSpPr>
          <p:nvPr>
            <p:ph type="body" sz="quarter" idx="14" hasCustomPrompt="1"/>
          </p:nvPr>
        </p:nvSpPr>
        <p:spPr>
          <a:xfrm>
            <a:off x="295275" y="215154"/>
            <a:ext cx="9282113" cy="375396"/>
          </a:xfrm>
          <a:prstGeom prst="rect">
            <a:avLst/>
          </a:prstGeom>
          <a:solidFill>
            <a:srgbClr val="692B7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43" name="TextBox 42">
            <a:extLst>
              <a:ext uri="{FF2B5EF4-FFF2-40B4-BE49-F238E27FC236}">
                <a16:creationId xmlns:a16="http://schemas.microsoft.com/office/drawing/2014/main" id="{5CFC19F9-C449-6E4C-AC32-E587C71AC835}"/>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dirty="0">
                <a:solidFill>
                  <a:srgbClr val="692B7D"/>
                </a:solidFill>
                <a:latin typeface="Century Gothic" panose="020B0502020202020204" pitchFamily="34" charset="0"/>
                <a:cs typeface="Futura Medium" panose="020B0602020204020303" pitchFamily="34" charset="-79"/>
              </a:rPr>
              <a:t>Activate Prior Knowledge</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10" name="Text Placeholder 9">
            <a:extLst>
              <a:ext uri="{FF2B5EF4-FFF2-40B4-BE49-F238E27FC236}">
                <a16:creationId xmlns:a16="http://schemas.microsoft.com/office/drawing/2014/main" id="{3A872705-675F-C243-9643-639EE2D96A8C}"/>
              </a:ext>
            </a:extLst>
          </p:cNvPr>
          <p:cNvSpPr>
            <a:spLocks noGrp="1"/>
          </p:cNvSpPr>
          <p:nvPr>
            <p:ph type="body" sz="quarter" idx="15" hasCustomPrompt="1"/>
          </p:nvPr>
        </p:nvSpPr>
        <p:spPr>
          <a:xfrm>
            <a:off x="390524" y="965946"/>
            <a:ext cx="9091613" cy="307181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b="1" i="0">
                <a:latin typeface="Century Gothic" panose="020B0502020202020204" pitchFamily="34" charset="0"/>
              </a:defRPr>
            </a:lvl1pPr>
          </a:lstStyle>
          <a:p>
            <a:pPr lvl="0"/>
            <a:r>
              <a:rPr lang="en-US" dirty="0"/>
              <a:t>Link previous learning, or a universal experience, to the topic being studied taught.  For example, key concepts already learnt in this unit, or something we all do in our lives that will connect to the learning. </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a:p>
            <a:pPr lvl="0"/>
            <a:endParaRPr lang="en-US" dirty="0"/>
          </a:p>
        </p:txBody>
      </p:sp>
    </p:spTree>
    <p:extLst>
      <p:ext uri="{BB962C8B-B14F-4D97-AF65-F5344CB8AC3E}">
        <p14:creationId xmlns:p14="http://schemas.microsoft.com/office/powerpoint/2010/main" val="2220285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eneric Title Slide">
    <p:bg>
      <p:bgPr>
        <a:solidFill>
          <a:schemeClr val="bg1"/>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95274" y="1549400"/>
            <a:ext cx="11601508" cy="2929609"/>
          </a:xfrm>
          <a:prstGeom prst="rect">
            <a:avLst/>
          </a:prstGeom>
          <a:solidFill>
            <a:srgbClr val="2E546D"/>
          </a:solidFill>
          <a:ln>
            <a:noFill/>
          </a:ln>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A statement describing what the students will be able to do by the end of the lesson.</a:t>
            </a:r>
          </a:p>
        </p:txBody>
      </p:sp>
      <p:sp>
        <p:nvSpPr>
          <p:cNvPr id="3" name="Text Placeholder 2">
            <a:extLst>
              <a:ext uri="{FF2B5EF4-FFF2-40B4-BE49-F238E27FC236}">
                <a16:creationId xmlns:a16="http://schemas.microsoft.com/office/drawing/2014/main" id="{35918694-72DD-404C-BFE2-AE8FDFB6A47D}"/>
              </a:ext>
            </a:extLst>
          </p:cNvPr>
          <p:cNvSpPr>
            <a:spLocks noGrp="1"/>
          </p:cNvSpPr>
          <p:nvPr>
            <p:ph type="body" sz="quarter" idx="11" hasCustomPrompt="1"/>
          </p:nvPr>
        </p:nvSpPr>
        <p:spPr>
          <a:xfrm>
            <a:off x="295219" y="1019162"/>
            <a:ext cx="2630862" cy="538162"/>
          </a:xfrm>
          <a:prstGeom prst="rect">
            <a:avLst/>
          </a:prstGeom>
          <a:solidFill>
            <a:srgbClr val="2E546D"/>
          </a:solidFill>
        </p:spPr>
        <p:txBody>
          <a:bodyPr/>
          <a:lstStyle>
            <a:lvl1pPr marL="0" indent="0">
              <a:buNone/>
              <a:defRPr sz="3200" b="0"/>
            </a:lvl1pPr>
          </a:lstStyle>
          <a:p>
            <a:r>
              <a:rPr lang="en-US" sz="2800" b="1" i="0" dirty="0">
                <a:solidFill>
                  <a:srgbClr val="FBCA58"/>
                </a:solidFill>
                <a:latin typeface="Century Gothic" panose="020B0502020202020204" pitchFamily="34" charset="0"/>
                <a:cs typeface="Futura Medium" panose="020B0602020204020303" pitchFamily="34" charset="-79"/>
              </a:rPr>
              <a:t>Learning Goal</a:t>
            </a:r>
          </a:p>
        </p:txBody>
      </p:sp>
    </p:spTree>
    <p:extLst>
      <p:ext uri="{BB962C8B-B14F-4D97-AF65-F5344CB8AC3E}">
        <p14:creationId xmlns:p14="http://schemas.microsoft.com/office/powerpoint/2010/main" val="23702189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eneric Content Slide">
    <p:spTree>
      <p:nvGrpSpPr>
        <p:cNvPr id="1" name=""/>
        <p:cNvGrpSpPr/>
        <p:nvPr/>
      </p:nvGrpSpPr>
      <p:grpSpPr>
        <a:xfrm>
          <a:off x="0" y="0"/>
          <a:ext cx="0" cy="0"/>
          <a:chOff x="0" y="0"/>
          <a:chExt cx="0" cy="0"/>
        </a:xfrm>
      </p:grpSpPr>
      <p:sp>
        <p:nvSpPr>
          <p:cNvPr id="7" name="Text Placeholder 37">
            <a:extLst>
              <a:ext uri="{FF2B5EF4-FFF2-40B4-BE49-F238E27FC236}">
                <a16:creationId xmlns:a16="http://schemas.microsoft.com/office/drawing/2014/main" id="{D052CD39-86C7-5E45-A279-441BFB974E3D}"/>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FC000"/>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21" name="TextBox 20">
            <a:extLst>
              <a:ext uri="{FF2B5EF4-FFF2-40B4-BE49-F238E27FC236}">
                <a16:creationId xmlns:a16="http://schemas.microsoft.com/office/drawing/2014/main" id="{8057D734-81AA-2049-8345-B99B4BA91645}"/>
              </a:ext>
            </a:extLst>
          </p:cNvPr>
          <p:cNvSpPr txBox="1"/>
          <p:nvPr userDrawn="1"/>
        </p:nvSpPr>
        <p:spPr>
          <a:xfrm>
            <a:off x="10042358" y="866274"/>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11" name="Text Placeholder 2">
            <a:extLst>
              <a:ext uri="{FF2B5EF4-FFF2-40B4-BE49-F238E27FC236}">
                <a16:creationId xmlns:a16="http://schemas.microsoft.com/office/drawing/2014/main" id="{BF86EC76-57E7-3945-83DB-9E6A331BE196}"/>
              </a:ext>
            </a:extLst>
          </p:cNvPr>
          <p:cNvSpPr>
            <a:spLocks noGrp="1"/>
          </p:cNvSpPr>
          <p:nvPr>
            <p:ph type="body" sz="quarter" idx="15" hasCustomPrompt="1"/>
          </p:nvPr>
        </p:nvSpPr>
        <p:spPr>
          <a:xfrm>
            <a:off x="397668" y="991704"/>
            <a:ext cx="9077325" cy="1971676"/>
          </a:xfrm>
          <a:prstGeom prst="rect">
            <a:avLst/>
          </a:prstGeom>
        </p:spPr>
        <p:txBody>
          <a:bodyPr/>
          <a:lstStyle>
            <a:lvl1pPr marL="0" indent="0">
              <a:buNone/>
              <a:defRPr sz="2800" b="1" i="0">
                <a:latin typeface="Century Gothic" panose="020B0502020202020204" pitchFamily="34" charset="0"/>
              </a:defRPr>
            </a:lvl1pPr>
          </a:lstStyle>
          <a:p>
            <a:pPr lvl="0"/>
            <a:r>
              <a:rPr lang="en-US" dirty="0"/>
              <a:t>Explain to the students why the learning of this content is important. </a:t>
            </a:r>
          </a:p>
          <a:p>
            <a:pPr lvl="0"/>
            <a:endParaRPr lang="en-US" dirty="0"/>
          </a:p>
          <a:p>
            <a:pPr lvl="0"/>
            <a:r>
              <a:rPr lang="en-US" dirty="0"/>
              <a:t>Click to add text. Delete textbox if unneeded. </a:t>
            </a:r>
          </a:p>
        </p:txBody>
      </p:sp>
      <p:sp>
        <p:nvSpPr>
          <p:cNvPr id="5" name="Text Placeholder 4">
            <a:extLst>
              <a:ext uri="{FF2B5EF4-FFF2-40B4-BE49-F238E27FC236}">
                <a16:creationId xmlns:a16="http://schemas.microsoft.com/office/drawing/2014/main" id="{26005884-EA56-4A5F-8C82-1956C2ADF2F8}"/>
              </a:ext>
            </a:extLst>
          </p:cNvPr>
          <p:cNvSpPr>
            <a:spLocks noGrp="1"/>
          </p:cNvSpPr>
          <p:nvPr>
            <p:ph type="body" sz="quarter" idx="17" hasCustomPrompt="1"/>
          </p:nvPr>
        </p:nvSpPr>
        <p:spPr>
          <a:xfrm>
            <a:off x="295275" y="595269"/>
            <a:ext cx="3779478" cy="319722"/>
          </a:xfrm>
          <a:prstGeom prst="rect">
            <a:avLst/>
          </a:prstGeom>
          <a:solidFill>
            <a:srgbClr val="FBCA58"/>
          </a:solidFill>
        </p:spPr>
        <p:txBody>
          <a:bodyPr/>
          <a:lstStyle>
            <a:lvl1pPr marL="0" indent="0">
              <a:buNone/>
              <a:defRPr sz="1600" b="1">
                <a:solidFill>
                  <a:srgbClr val="2E546D"/>
                </a:solidFill>
                <a:latin typeface="+mj-lt"/>
              </a:defRPr>
            </a:lvl1pPr>
            <a:lvl2pPr>
              <a:defRPr sz="1800"/>
            </a:lvl2pPr>
            <a:lvl3pPr>
              <a:defRPr sz="1600"/>
            </a:lvl3pPr>
            <a:lvl4pPr>
              <a:defRPr sz="1400"/>
            </a:lvl4pPr>
            <a:lvl5pPr>
              <a:defRPr sz="1400"/>
            </a:lvl5pPr>
          </a:lstStyle>
          <a:p>
            <a:pPr lvl="0"/>
            <a:r>
              <a:rPr lang="en-US" dirty="0"/>
              <a:t>Type Subheading here</a:t>
            </a:r>
          </a:p>
        </p:txBody>
      </p:sp>
    </p:spTree>
    <p:extLst>
      <p:ext uri="{BB962C8B-B14F-4D97-AF65-F5344CB8AC3E}">
        <p14:creationId xmlns:p14="http://schemas.microsoft.com/office/powerpoint/2010/main" val="34852791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36460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 Now">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1572219" cy="515262"/>
          </a:xfrm>
          <a:prstGeom prst="rect">
            <a:avLst/>
          </a:prstGeom>
          <a:solidFill>
            <a:srgbClr val="2E546D"/>
          </a:solidFill>
          <a:ln>
            <a:noFill/>
          </a:ln>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Do Now</a:t>
            </a:r>
          </a:p>
        </p:txBody>
      </p:sp>
      <p:sp>
        <p:nvSpPr>
          <p:cNvPr id="6" name="TextBox 5">
            <a:extLst>
              <a:ext uri="{FF2B5EF4-FFF2-40B4-BE49-F238E27FC236}">
                <a16:creationId xmlns:a16="http://schemas.microsoft.com/office/drawing/2014/main" id="{8BA40631-C083-AD47-B428-316584A39680}"/>
              </a:ext>
            </a:extLst>
          </p:cNvPr>
          <p:cNvSpPr txBox="1"/>
          <p:nvPr userDrawn="1"/>
        </p:nvSpPr>
        <p:spPr>
          <a:xfrm>
            <a:off x="1867437" y="224237"/>
            <a:ext cx="10004958" cy="499682"/>
          </a:xfrm>
          <a:prstGeom prst="rect">
            <a:avLst/>
          </a:prstGeom>
          <a:solidFill>
            <a:schemeClr val="bg1"/>
          </a:solidFill>
          <a:ln>
            <a:noFill/>
          </a:ln>
        </p:spPr>
        <p:txBody>
          <a:bodyPr wrap="square" rtlCol="0" anchor="ctr">
            <a:normAutofit/>
          </a:bodyPr>
          <a:lstStyle/>
          <a:p>
            <a:r>
              <a:rPr lang="en-US" sz="2400" b="1" i="0" dirty="0">
                <a:solidFill>
                  <a:srgbClr val="23566C"/>
                </a:solidFill>
                <a:latin typeface="Century Gothic" panose="020B0502020202020204" pitchFamily="34" charset="0"/>
                <a:cs typeface="Futura Medium" panose="020B0602020204020303" pitchFamily="34" charset="-79"/>
              </a:rPr>
              <a:t>Sit down and begin this task immediately.</a:t>
            </a:r>
          </a:p>
        </p:txBody>
      </p:sp>
      <p:sp>
        <p:nvSpPr>
          <p:cNvPr id="7" name="Text Placeholder 6">
            <a:extLst>
              <a:ext uri="{FF2B5EF4-FFF2-40B4-BE49-F238E27FC236}">
                <a16:creationId xmlns:a16="http://schemas.microsoft.com/office/drawing/2014/main" id="{BF35187B-F1B6-6642-9304-A94B5E4C924F}"/>
              </a:ext>
            </a:extLst>
          </p:cNvPr>
          <p:cNvSpPr>
            <a:spLocks noGrp="1"/>
          </p:cNvSpPr>
          <p:nvPr>
            <p:ph type="body" sz="quarter" idx="10" hasCustomPrompt="1"/>
          </p:nvPr>
        </p:nvSpPr>
        <p:spPr>
          <a:xfrm>
            <a:off x="399245" y="780837"/>
            <a:ext cx="11359166" cy="111235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Explain what students need to do.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
        <p:nvSpPr>
          <p:cNvPr id="10" name="Text Placeholder 6">
            <a:extLst>
              <a:ext uri="{FF2B5EF4-FFF2-40B4-BE49-F238E27FC236}">
                <a16:creationId xmlns:a16="http://schemas.microsoft.com/office/drawing/2014/main" id="{93AE7A03-206B-7848-A477-7A841FF720DA}"/>
              </a:ext>
            </a:extLst>
          </p:cNvPr>
          <p:cNvSpPr>
            <a:spLocks noGrp="1"/>
          </p:cNvSpPr>
          <p:nvPr>
            <p:ph type="body" sz="quarter" idx="11" hasCustomPrompt="1"/>
          </p:nvPr>
        </p:nvSpPr>
        <p:spPr>
          <a:xfrm>
            <a:off x="399245" y="2066578"/>
            <a:ext cx="11359166" cy="438573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Enter in your task</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Tree>
    <p:extLst>
      <p:ext uri="{BB962C8B-B14F-4D97-AF65-F5344CB8AC3E}">
        <p14:creationId xmlns:p14="http://schemas.microsoft.com/office/powerpoint/2010/main" val="4092731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I) Learning Goal Setup">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B610586-1121-E545-B9A3-243F30D950DD}"/>
              </a:ext>
            </a:extLst>
          </p:cNvPr>
          <p:cNvSpPr txBox="1"/>
          <p:nvPr userDrawn="1"/>
        </p:nvSpPr>
        <p:spPr>
          <a:xfrm>
            <a:off x="295218" y="1011383"/>
            <a:ext cx="2364855" cy="538446"/>
          </a:xfrm>
          <a:prstGeom prst="rect">
            <a:avLst/>
          </a:prstGeom>
          <a:solidFill>
            <a:srgbClr val="2E546D"/>
          </a:solidFill>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Learning Goal</a:t>
            </a:r>
          </a:p>
        </p:txBody>
      </p:sp>
      <p:sp>
        <p:nvSpPr>
          <p:cNvPr id="9" name="TextBox 8">
            <a:extLst>
              <a:ext uri="{FF2B5EF4-FFF2-40B4-BE49-F238E27FC236}">
                <a16:creationId xmlns:a16="http://schemas.microsoft.com/office/drawing/2014/main" id="{DF9C2B4A-0943-CC42-BE38-4F715F7CAA2B}"/>
              </a:ext>
            </a:extLst>
          </p:cNvPr>
          <p:cNvSpPr txBox="1"/>
          <p:nvPr userDrawn="1"/>
        </p:nvSpPr>
        <p:spPr>
          <a:xfrm>
            <a:off x="517951" y="4565193"/>
            <a:ext cx="2734700" cy="1947917"/>
          </a:xfrm>
          <a:prstGeom prst="rect">
            <a:avLst/>
          </a:prstGeom>
          <a:noFill/>
        </p:spPr>
        <p:txBody>
          <a:bodyPr wrap="square" tIns="180000" rtlCol="0" anchor="t">
            <a:normAutofit/>
          </a:bodyPr>
          <a:lstStyle/>
          <a:p>
            <a:r>
              <a:rPr lang="en-US" sz="3600" b="1" i="0" dirty="0">
                <a:solidFill>
                  <a:srgbClr val="2E546D"/>
                </a:solidFill>
                <a:latin typeface="Calibri" panose="020F0502020204030204" pitchFamily="34" charset="0"/>
                <a:cs typeface="Calibri" panose="020F0502020204030204" pitchFamily="34" charset="0"/>
              </a:rPr>
              <a:t>Think </a:t>
            </a:r>
          </a:p>
          <a:p>
            <a:r>
              <a:rPr lang="en-US" sz="3600" b="1" i="0" dirty="0">
                <a:solidFill>
                  <a:srgbClr val="2E546D"/>
                </a:solidFill>
                <a:latin typeface="Calibri" panose="020F0502020204030204" pitchFamily="34" charset="0"/>
                <a:cs typeface="Calibri" panose="020F0502020204030204" pitchFamily="34" charset="0"/>
              </a:rPr>
              <a:t>Pair</a:t>
            </a:r>
          </a:p>
          <a:p>
            <a:r>
              <a:rPr lang="en-US" sz="3600" b="1" i="0" dirty="0">
                <a:solidFill>
                  <a:srgbClr val="2E546D"/>
                </a:solidFill>
                <a:latin typeface="Calibri" panose="020F0502020204030204" pitchFamily="34" charset="0"/>
                <a:cs typeface="Calibri" panose="020F0502020204030204" pitchFamily="34" charset="0"/>
              </a:rPr>
              <a:t>Share</a:t>
            </a:r>
          </a:p>
        </p:txBody>
      </p:sp>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95274" y="1549400"/>
            <a:ext cx="11601508" cy="2929609"/>
          </a:xfrm>
          <a:prstGeom prst="rect">
            <a:avLst/>
          </a:prstGeom>
          <a:solidFill>
            <a:srgbClr val="2E546D"/>
          </a:solidFill>
          <a:ln>
            <a:noFill/>
          </a:ln>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A statement describing what the students will be able to do by the end of the lesson.</a:t>
            </a:r>
          </a:p>
        </p:txBody>
      </p:sp>
      <p:grpSp>
        <p:nvGrpSpPr>
          <p:cNvPr id="24" name="Group 23">
            <a:extLst>
              <a:ext uri="{FF2B5EF4-FFF2-40B4-BE49-F238E27FC236}">
                <a16:creationId xmlns:a16="http://schemas.microsoft.com/office/drawing/2014/main" id="{5BA5BEC9-826C-1A47-BE3A-FB14643A0AFC}"/>
              </a:ext>
            </a:extLst>
          </p:cNvPr>
          <p:cNvGrpSpPr/>
          <p:nvPr userDrawn="1"/>
        </p:nvGrpSpPr>
        <p:grpSpPr>
          <a:xfrm>
            <a:off x="3252651" y="4754285"/>
            <a:ext cx="6037091" cy="1758825"/>
            <a:chOff x="3419637" y="4738177"/>
            <a:chExt cx="6037091" cy="1758825"/>
          </a:xfrm>
        </p:grpSpPr>
        <p:pic>
          <p:nvPicPr>
            <p:cNvPr id="18" name="Picture 17">
              <a:extLst>
                <a:ext uri="{FF2B5EF4-FFF2-40B4-BE49-F238E27FC236}">
                  <a16:creationId xmlns:a16="http://schemas.microsoft.com/office/drawing/2014/main" id="{E37A4E4E-E544-E249-993F-5D9F8D408AA7}"/>
                </a:ext>
              </a:extLst>
            </p:cNvPr>
            <p:cNvPicPr>
              <a:picLocks noChangeAspect="1"/>
            </p:cNvPicPr>
            <p:nvPr userDrawn="1"/>
          </p:nvPicPr>
          <p:blipFill>
            <a:blip r:embed="rId2"/>
            <a:stretch>
              <a:fillRect/>
            </a:stretch>
          </p:blipFill>
          <p:spPr>
            <a:xfrm>
              <a:off x="7548216" y="4738177"/>
              <a:ext cx="1908512" cy="1758825"/>
            </a:xfrm>
            <a:prstGeom prst="rect">
              <a:avLst/>
            </a:prstGeom>
          </p:spPr>
        </p:pic>
        <p:pic>
          <p:nvPicPr>
            <p:cNvPr id="20" name="Picture 19">
              <a:extLst>
                <a:ext uri="{FF2B5EF4-FFF2-40B4-BE49-F238E27FC236}">
                  <a16:creationId xmlns:a16="http://schemas.microsoft.com/office/drawing/2014/main" id="{7136D400-0E94-6C46-90A5-1287F85EA4CB}"/>
                </a:ext>
              </a:extLst>
            </p:cNvPr>
            <p:cNvPicPr>
              <a:picLocks noChangeAspect="1"/>
            </p:cNvPicPr>
            <p:nvPr userDrawn="1"/>
          </p:nvPicPr>
          <p:blipFill>
            <a:blip r:embed="rId3"/>
            <a:stretch>
              <a:fillRect/>
            </a:stretch>
          </p:blipFill>
          <p:spPr>
            <a:xfrm>
              <a:off x="5489858" y="4744984"/>
              <a:ext cx="1981018" cy="1631427"/>
            </a:xfrm>
            <a:prstGeom prst="rect">
              <a:avLst/>
            </a:prstGeom>
          </p:spPr>
        </p:pic>
        <p:pic>
          <p:nvPicPr>
            <p:cNvPr id="22" name="Picture 21">
              <a:extLst>
                <a:ext uri="{FF2B5EF4-FFF2-40B4-BE49-F238E27FC236}">
                  <a16:creationId xmlns:a16="http://schemas.microsoft.com/office/drawing/2014/main" id="{1428E63F-FFC1-9440-B22C-5C00F37E9B04}"/>
                </a:ext>
              </a:extLst>
            </p:cNvPr>
            <p:cNvPicPr>
              <a:picLocks noChangeAspect="1"/>
            </p:cNvPicPr>
            <p:nvPr userDrawn="1"/>
          </p:nvPicPr>
          <p:blipFill>
            <a:blip r:embed="rId4"/>
            <a:stretch>
              <a:fillRect/>
            </a:stretch>
          </p:blipFill>
          <p:spPr>
            <a:xfrm>
              <a:off x="3419637" y="4744984"/>
              <a:ext cx="1992881" cy="1631427"/>
            </a:xfrm>
            <a:prstGeom prst="rect">
              <a:avLst/>
            </a:prstGeom>
          </p:spPr>
        </p:pic>
      </p:grpSp>
    </p:spTree>
    <p:extLst>
      <p:ext uri="{BB962C8B-B14F-4D97-AF65-F5344CB8AC3E}">
        <p14:creationId xmlns:p14="http://schemas.microsoft.com/office/powerpoint/2010/main" val="2503526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arning Goal Simple">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B610586-1121-E545-B9A3-243F30D950DD}"/>
              </a:ext>
            </a:extLst>
          </p:cNvPr>
          <p:cNvSpPr txBox="1"/>
          <p:nvPr userDrawn="1"/>
        </p:nvSpPr>
        <p:spPr>
          <a:xfrm>
            <a:off x="295218" y="1011383"/>
            <a:ext cx="2364855" cy="538446"/>
          </a:xfrm>
          <a:prstGeom prst="rect">
            <a:avLst/>
          </a:prstGeom>
          <a:solidFill>
            <a:srgbClr val="2E546D"/>
          </a:solidFill>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Learning Goal</a:t>
            </a:r>
          </a:p>
        </p:txBody>
      </p:sp>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95274" y="1549400"/>
            <a:ext cx="11601508" cy="2929609"/>
          </a:xfrm>
          <a:prstGeom prst="rect">
            <a:avLst/>
          </a:prstGeom>
          <a:solidFill>
            <a:srgbClr val="2E546D"/>
          </a:solidFill>
          <a:ln>
            <a:noFill/>
          </a:ln>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A statement describing what the students will be able to do by the end of the lesson.</a:t>
            </a:r>
          </a:p>
        </p:txBody>
      </p:sp>
    </p:spTree>
    <p:extLst>
      <p:ext uri="{BB962C8B-B14F-4D97-AF65-F5344CB8AC3E}">
        <p14:creationId xmlns:p14="http://schemas.microsoft.com/office/powerpoint/2010/main" val="40040971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I) Key Term Defini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3727" cy="515262"/>
          </a:xfrm>
          <a:prstGeom prst="rect">
            <a:avLst/>
          </a:prstGeom>
          <a:solidFill>
            <a:srgbClr val="2E546D"/>
          </a:solidFill>
          <a:ln>
            <a:noFill/>
          </a:ln>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8" y="1873045"/>
            <a:ext cx="4609291" cy="495947"/>
          </a:xfrm>
          <a:prstGeom prst="rect">
            <a:avLst/>
          </a:prstGeom>
          <a:solidFill>
            <a:srgbClr val="FBCA58"/>
          </a:solidFill>
          <a:ln>
            <a:noFill/>
          </a:ln>
        </p:spPr>
        <p:txBody>
          <a:bodyPr wrap="square" rtlCol="0" anchor="ctr">
            <a:normAutofit/>
          </a:bodyPr>
          <a:lstStyle/>
          <a:p>
            <a:r>
              <a:rPr lang="en-US" sz="2400" b="1" i="0" dirty="0">
                <a:solidFill>
                  <a:srgbClr val="23566C"/>
                </a:solidFill>
                <a:latin typeface="Century Gothic" panose="020B0502020202020204" pitchFamily="34" charset="0"/>
                <a:cs typeface="Futura Medium" panose="020B0602020204020303" pitchFamily="34" charset="-79"/>
              </a:rPr>
              <a:t>Track with me / Read with me</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601564" cy="1150657"/>
          </a:xfrm>
          <a:prstGeom prst="rect">
            <a:avLst/>
          </a:prstGeom>
          <a:solidFill>
            <a:srgbClr val="2E546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4242624"/>
          </a:xfrm>
          <a:prstGeom prst="rect">
            <a:avLst/>
          </a:prstGeom>
          <a:noFill/>
        </p:spPr>
        <p:txBody>
          <a:bodyPr tIns="144000" bIns="0"/>
          <a:lstStyle>
            <a:lvl1pPr marL="0" indent="0">
              <a:buNone/>
              <a:defRPr sz="6000" b="1" i="0">
                <a:solidFill>
                  <a:srgbClr val="2E546D"/>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definition</a:t>
            </a:r>
          </a:p>
        </p:txBody>
      </p:sp>
    </p:spTree>
    <p:extLst>
      <p:ext uri="{BB962C8B-B14F-4D97-AF65-F5344CB8AC3E}">
        <p14:creationId xmlns:p14="http://schemas.microsoft.com/office/powerpoint/2010/main" val="814451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R) Daily Edit 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253E48-F01A-C040-9F45-1F9C5FDF10AA}"/>
              </a:ext>
            </a:extLst>
          </p:cNvPr>
          <p:cNvSpPr/>
          <p:nvPr userDrawn="1"/>
        </p:nvSpPr>
        <p:spPr>
          <a:xfrm>
            <a:off x="295219" y="1549400"/>
            <a:ext cx="11578126" cy="2929609"/>
          </a:xfrm>
          <a:prstGeom prst="rect">
            <a:avLst/>
          </a:prstGeom>
          <a:solidFill>
            <a:srgbClr val="692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b="1" i="0" dirty="0">
                <a:latin typeface="Century Gothic" panose="020B0502020202020204" pitchFamily="34" charset="0"/>
              </a:rPr>
              <a:t>SRC Core</a:t>
            </a:r>
            <a:r>
              <a:rPr lang="en-US" sz="7200" b="1" i="0" baseline="0" dirty="0">
                <a:latin typeface="Century Gothic" panose="020B0502020202020204" pitchFamily="34" charset="0"/>
              </a:rPr>
              <a:t> Standards</a:t>
            </a:r>
            <a:endParaRPr lang="en-US" sz="7200" b="1" i="0" dirty="0">
              <a:latin typeface="Century Gothic" panose="020B0502020202020204" pitchFamily="34" charset="0"/>
            </a:endParaRPr>
          </a:p>
        </p:txBody>
      </p:sp>
      <p:sp>
        <p:nvSpPr>
          <p:cNvPr id="5" name="TextBox 4">
            <a:extLst>
              <a:ext uri="{FF2B5EF4-FFF2-40B4-BE49-F238E27FC236}">
                <a16:creationId xmlns:a16="http://schemas.microsoft.com/office/drawing/2014/main" id="{3BD815F0-1745-0C4E-A5DC-70E741C78081}"/>
              </a:ext>
            </a:extLst>
          </p:cNvPr>
          <p:cNvSpPr txBox="1"/>
          <p:nvPr userDrawn="1"/>
        </p:nvSpPr>
        <p:spPr>
          <a:xfrm>
            <a:off x="295218" y="1011383"/>
            <a:ext cx="2106787" cy="538446"/>
          </a:xfrm>
          <a:prstGeom prst="rect">
            <a:avLst/>
          </a:prstGeom>
          <a:solidFill>
            <a:srgbClr val="692B7D"/>
          </a:solidFill>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Daily Review</a:t>
            </a:r>
          </a:p>
        </p:txBody>
      </p:sp>
    </p:spTree>
    <p:extLst>
      <p:ext uri="{BB962C8B-B14F-4D97-AF65-F5344CB8AC3E}">
        <p14:creationId xmlns:p14="http://schemas.microsoft.com/office/powerpoint/2010/main" val="8277499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I) Key Term Definition Disappear">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5600" cy="515262"/>
          </a:xfrm>
          <a:prstGeom prst="rect">
            <a:avLst/>
          </a:prstGeom>
          <a:solidFill>
            <a:srgbClr val="2E546D"/>
          </a:solidFill>
          <a:ln>
            <a:noFill/>
          </a:ln>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Key Term Definition</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601564" cy="1150657"/>
          </a:xfrm>
          <a:prstGeom prst="rect">
            <a:avLst/>
          </a:prstGeom>
          <a:solidFill>
            <a:srgbClr val="2E546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1042224"/>
          </a:xfrm>
          <a:prstGeom prst="rect">
            <a:avLst/>
          </a:prstGeom>
          <a:noFill/>
        </p:spPr>
        <p:txBody>
          <a:bodyPr tIns="144000" bIns="0"/>
          <a:lstStyle>
            <a:lvl1pPr marL="0" indent="0">
              <a:buNone/>
              <a:defRPr sz="6000" b="1" i="0">
                <a:solidFill>
                  <a:srgbClr val="2F556E"/>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6" name="Text Placeholder 15">
            <a:extLst>
              <a:ext uri="{FF2B5EF4-FFF2-40B4-BE49-F238E27FC236}">
                <a16:creationId xmlns:a16="http://schemas.microsoft.com/office/drawing/2014/main" id="{C99969C1-6602-ED48-B174-C33A6E95ED02}"/>
              </a:ext>
            </a:extLst>
          </p:cNvPr>
          <p:cNvSpPr>
            <a:spLocks noGrp="1"/>
          </p:cNvSpPr>
          <p:nvPr>
            <p:ph type="body" sz="quarter" idx="12" hasCustomPrompt="1"/>
          </p:nvPr>
        </p:nvSpPr>
        <p:spPr>
          <a:xfrm>
            <a:off x="295218" y="3421620"/>
            <a:ext cx="11577177" cy="3158794"/>
          </a:xfrm>
          <a:prstGeom prst="rect">
            <a:avLst/>
          </a:prstGeom>
          <a:noFill/>
        </p:spPr>
        <p:txBody>
          <a:bodyPr tIns="144000" bIns="0"/>
          <a:lstStyle>
            <a:lvl1pPr marL="0" indent="0">
              <a:buNone/>
              <a:defRPr sz="6000" b="1" i="0">
                <a:solidFill>
                  <a:srgbClr val="2F556E"/>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the part of the definition that will disappear upon clicking. </a:t>
            </a:r>
          </a:p>
        </p:txBody>
      </p:sp>
      <p:sp>
        <p:nvSpPr>
          <p:cNvPr id="7" name="TextBox 6">
            <a:extLst>
              <a:ext uri="{FF2B5EF4-FFF2-40B4-BE49-F238E27FC236}">
                <a16:creationId xmlns:a16="http://schemas.microsoft.com/office/drawing/2014/main" id="{41034DDA-3128-9245-AE60-3BC48E5BA7BD}"/>
              </a:ext>
            </a:extLst>
          </p:cNvPr>
          <p:cNvSpPr txBox="1"/>
          <p:nvPr userDrawn="1"/>
        </p:nvSpPr>
        <p:spPr>
          <a:xfrm>
            <a:off x="295218" y="1873045"/>
            <a:ext cx="4609291" cy="495947"/>
          </a:xfrm>
          <a:prstGeom prst="rect">
            <a:avLst/>
          </a:prstGeom>
          <a:solidFill>
            <a:srgbClr val="FBCA58"/>
          </a:solidFill>
          <a:ln>
            <a:noFill/>
          </a:ln>
        </p:spPr>
        <p:txBody>
          <a:bodyPr wrap="square" rtlCol="0" anchor="ctr">
            <a:normAutofit/>
          </a:bodyPr>
          <a:lstStyle/>
          <a:p>
            <a:r>
              <a:rPr lang="en-US" sz="2400" b="1" i="0" dirty="0">
                <a:solidFill>
                  <a:srgbClr val="2F556E"/>
                </a:solidFill>
                <a:latin typeface="Century Gothic" panose="020B0502020202020204" pitchFamily="34" charset="0"/>
                <a:cs typeface="Futura Medium" panose="020B0602020204020303" pitchFamily="34" charset="-79"/>
              </a:rPr>
              <a:t>Track with me / Read with me</a:t>
            </a:r>
          </a:p>
        </p:txBody>
      </p:sp>
    </p:spTree>
    <p:extLst>
      <p:ext uri="{BB962C8B-B14F-4D97-AF65-F5344CB8AC3E}">
        <p14:creationId xmlns:p14="http://schemas.microsoft.com/office/powerpoint/2010/main" val="2123652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 presetClass="exit" presetSubtype="0" fill="hold" nodeType="clickEffect">
                  <p:stCondLst>
                    <p:cond delay="0"/>
                  </p:stCondLst>
                  <p:childTnLst>
                    <p:set>
                      <p:cBhvr>
                        <p:cTn dur="1" fill="hold">
                          <p:stCondLst>
                            <p:cond delay="0"/>
                          </p:stCondLst>
                        </p:cTn>
                        <p:tgtEl>
                          <p:spTgt spid="6"/>
                        </p:tgtEl>
                        <p:attrNameLst>
                          <p:attrName>style.visibility</p:attrName>
                        </p:attrNameLst>
                      </p:cBhvr>
                      <p:to>
                        <p:strVal val="hidden"/>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I) Easy English">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5600" cy="515262"/>
          </a:xfrm>
          <a:prstGeom prst="rect">
            <a:avLst/>
          </a:prstGeom>
          <a:solidFill>
            <a:srgbClr val="2F556E"/>
          </a:solidFill>
          <a:ln>
            <a:noFill/>
          </a:ln>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9" y="1873045"/>
            <a:ext cx="1990782" cy="495947"/>
          </a:xfrm>
          <a:prstGeom prst="rect">
            <a:avLst/>
          </a:prstGeom>
          <a:solidFill>
            <a:srgbClr val="FBCA58"/>
          </a:solidFill>
          <a:ln>
            <a:noFill/>
          </a:ln>
        </p:spPr>
        <p:txBody>
          <a:bodyPr wrap="square" rtlCol="0" anchor="ctr">
            <a:normAutofit/>
          </a:bodyPr>
          <a:lstStyle/>
          <a:p>
            <a:r>
              <a:rPr lang="en-US" sz="2400" b="1" i="0" dirty="0">
                <a:solidFill>
                  <a:srgbClr val="2F556E"/>
                </a:solidFill>
                <a:latin typeface="Century Gothic" panose="020B0502020202020204" pitchFamily="34" charset="0"/>
                <a:cs typeface="Futura Medium" panose="020B0602020204020303" pitchFamily="34" charset="-79"/>
              </a:rPr>
              <a:t>Easy English</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601564" cy="1150657"/>
          </a:xfrm>
          <a:prstGeom prst="rect">
            <a:avLst/>
          </a:prstGeom>
          <a:solidFill>
            <a:srgbClr val="2F556E"/>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5"/>
            <a:ext cx="11577177" cy="3349007"/>
          </a:xfrm>
          <a:prstGeom prst="rect">
            <a:avLst/>
          </a:prstGeom>
          <a:noFill/>
        </p:spPr>
        <p:txBody>
          <a:bodyPr tIns="144000" bIns="0" anchor="ctr"/>
          <a:lstStyle>
            <a:lvl1pPr marL="0" indent="0" algn="ctr">
              <a:buNone/>
              <a:defRPr sz="6000" b="1" i="0">
                <a:solidFill>
                  <a:srgbClr val="2F556E"/>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Target: Easy</a:t>
            </a:r>
          </a:p>
        </p:txBody>
      </p:sp>
    </p:spTree>
    <p:extLst>
      <p:ext uri="{BB962C8B-B14F-4D97-AF65-F5344CB8AC3E}">
        <p14:creationId xmlns:p14="http://schemas.microsoft.com/office/powerpoint/2010/main" val="19054138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I) Activate Prior Knowledge">
    <p:spTree>
      <p:nvGrpSpPr>
        <p:cNvPr id="1" name=""/>
        <p:cNvGrpSpPr/>
        <p:nvPr/>
      </p:nvGrpSpPr>
      <p:grpSpPr>
        <a:xfrm>
          <a:off x="0" y="0"/>
          <a:ext cx="0" cy="0"/>
          <a:chOff x="0" y="0"/>
          <a:chExt cx="0" cy="0"/>
        </a:xfrm>
      </p:grpSpPr>
      <p:sp>
        <p:nvSpPr>
          <p:cNvPr id="38" name="Text Placeholder 37">
            <a:extLst>
              <a:ext uri="{FF2B5EF4-FFF2-40B4-BE49-F238E27FC236}">
                <a16:creationId xmlns:a16="http://schemas.microsoft.com/office/drawing/2014/main" id="{1E0C5E22-25B1-3743-B18A-9111EBF90486}"/>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FC000"/>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43" name="TextBox 42">
            <a:extLst>
              <a:ext uri="{FF2B5EF4-FFF2-40B4-BE49-F238E27FC236}">
                <a16:creationId xmlns:a16="http://schemas.microsoft.com/office/drawing/2014/main" id="{5CFC19F9-C449-6E4C-AC32-E587C71AC835}"/>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dirty="0">
                <a:solidFill>
                  <a:srgbClr val="2E546D"/>
                </a:solidFill>
                <a:latin typeface="Century Gothic" panose="020B0502020202020204" pitchFamily="34" charset="0"/>
                <a:cs typeface="Futura Medium" panose="020B0602020204020303" pitchFamily="34" charset="-79"/>
              </a:rPr>
              <a:t>Activate Prior Knowledge</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10" name="Text Placeholder 9">
            <a:extLst>
              <a:ext uri="{FF2B5EF4-FFF2-40B4-BE49-F238E27FC236}">
                <a16:creationId xmlns:a16="http://schemas.microsoft.com/office/drawing/2014/main" id="{3A872705-675F-C243-9643-639EE2D96A8C}"/>
              </a:ext>
            </a:extLst>
          </p:cNvPr>
          <p:cNvSpPr>
            <a:spLocks noGrp="1"/>
          </p:cNvSpPr>
          <p:nvPr>
            <p:ph type="body" sz="quarter" idx="15" hasCustomPrompt="1"/>
          </p:nvPr>
        </p:nvSpPr>
        <p:spPr>
          <a:xfrm>
            <a:off x="390524" y="965946"/>
            <a:ext cx="9091613" cy="307181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b="1" i="0">
                <a:latin typeface="Century Gothic" panose="020B0502020202020204" pitchFamily="34" charset="0"/>
              </a:defRPr>
            </a:lvl1pPr>
          </a:lstStyle>
          <a:p>
            <a:pPr lvl="0"/>
            <a:r>
              <a:rPr lang="en-US" dirty="0"/>
              <a:t>Link previous learning, or a universal experience, to the topic being studied taught.  For example, key concepts already learnt in this unit, or something we all do in our lives that will connect to the learning. </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a:p>
            <a:pPr lvl="0"/>
            <a:endParaRPr lang="en-US" dirty="0"/>
          </a:p>
        </p:txBody>
      </p:sp>
    </p:spTree>
    <p:extLst>
      <p:ext uri="{BB962C8B-B14F-4D97-AF65-F5344CB8AC3E}">
        <p14:creationId xmlns:p14="http://schemas.microsoft.com/office/powerpoint/2010/main" val="34819495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I) Content Development">
    <p:spTree>
      <p:nvGrpSpPr>
        <p:cNvPr id="1" name=""/>
        <p:cNvGrpSpPr/>
        <p:nvPr/>
      </p:nvGrpSpPr>
      <p:grpSpPr>
        <a:xfrm>
          <a:off x="0" y="0"/>
          <a:ext cx="0" cy="0"/>
          <a:chOff x="0" y="0"/>
          <a:chExt cx="0" cy="0"/>
        </a:xfrm>
      </p:grpSpPr>
      <p:sp>
        <p:nvSpPr>
          <p:cNvPr id="7" name="Text Placeholder 37">
            <a:extLst>
              <a:ext uri="{FF2B5EF4-FFF2-40B4-BE49-F238E27FC236}">
                <a16:creationId xmlns:a16="http://schemas.microsoft.com/office/drawing/2014/main" id="{93932381-72B7-B349-BBA8-6AFEB84E18A9}"/>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8" name="TextBox 7">
            <a:extLst>
              <a:ext uri="{FF2B5EF4-FFF2-40B4-BE49-F238E27FC236}">
                <a16:creationId xmlns:a16="http://schemas.microsoft.com/office/drawing/2014/main" id="{F989A473-568F-E948-8378-638693483165}"/>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dirty="0">
                <a:solidFill>
                  <a:srgbClr val="2E546D"/>
                </a:solidFill>
                <a:latin typeface="Century Gothic" panose="020B0502020202020204" pitchFamily="34" charset="0"/>
                <a:cs typeface="Futura Medium" panose="020B0602020204020303" pitchFamily="34" charset="-79"/>
              </a:rPr>
              <a:t>Content Development</a:t>
            </a:r>
          </a:p>
        </p:txBody>
      </p:sp>
      <p:sp>
        <p:nvSpPr>
          <p:cNvPr id="3" name="Text Placeholder 2">
            <a:extLst>
              <a:ext uri="{FF2B5EF4-FFF2-40B4-BE49-F238E27FC236}">
                <a16:creationId xmlns:a16="http://schemas.microsoft.com/office/drawing/2014/main" id="{67489761-345C-4546-B69F-7F767EEB19E6}"/>
              </a:ext>
            </a:extLst>
          </p:cNvPr>
          <p:cNvSpPr>
            <a:spLocks noGrp="1"/>
          </p:cNvSpPr>
          <p:nvPr>
            <p:ph type="body" sz="quarter" idx="15" hasCustomPrompt="1"/>
          </p:nvPr>
        </p:nvSpPr>
        <p:spPr>
          <a:xfrm>
            <a:off x="397668" y="965946"/>
            <a:ext cx="9077325" cy="1885950"/>
          </a:xfrm>
          <a:prstGeom prst="rect">
            <a:avLst/>
          </a:prstGeom>
        </p:spPr>
        <p:txBody>
          <a:bodyPr/>
          <a:lstStyle>
            <a:lvl1pPr marL="0" indent="0">
              <a:buNone/>
              <a:defRPr sz="2800" b="1" i="0">
                <a:latin typeface="Century Gothic" panose="020B0502020202020204" pitchFamily="34" charset="0"/>
              </a:defRPr>
            </a:lvl1pPr>
          </a:lstStyle>
          <a:p>
            <a:pPr lvl="0"/>
            <a:r>
              <a:rPr lang="en-US" dirty="0"/>
              <a:t>The teacher explains the concepts and steps that lead to the learning goal. </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34894422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I) Skill Development with Guided Practice">
    <p:spTree>
      <p:nvGrpSpPr>
        <p:cNvPr id="1" name=""/>
        <p:cNvGrpSpPr/>
        <p:nvPr/>
      </p:nvGrpSpPr>
      <p:grpSpPr>
        <a:xfrm>
          <a:off x="0" y="0"/>
          <a:ext cx="0" cy="0"/>
          <a:chOff x="0" y="0"/>
          <a:chExt cx="0" cy="0"/>
        </a:xfrm>
      </p:grpSpPr>
      <p:sp>
        <p:nvSpPr>
          <p:cNvPr id="8" name="Text Placeholder 37">
            <a:extLst>
              <a:ext uri="{FF2B5EF4-FFF2-40B4-BE49-F238E27FC236}">
                <a16:creationId xmlns:a16="http://schemas.microsoft.com/office/drawing/2014/main" id="{AA64D5DD-9491-7244-8D83-7F535F058A54}"/>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9" name="TextBox 8">
            <a:extLst>
              <a:ext uri="{FF2B5EF4-FFF2-40B4-BE49-F238E27FC236}">
                <a16:creationId xmlns:a16="http://schemas.microsoft.com/office/drawing/2014/main" id="{FEC8520F-CB36-4A45-A44F-F23C38DF4554}"/>
              </a:ext>
            </a:extLst>
          </p:cNvPr>
          <p:cNvSpPr txBox="1"/>
          <p:nvPr userDrawn="1"/>
        </p:nvSpPr>
        <p:spPr>
          <a:xfrm>
            <a:off x="295275" y="590550"/>
            <a:ext cx="4199996" cy="352425"/>
          </a:xfrm>
          <a:prstGeom prst="rect">
            <a:avLst/>
          </a:prstGeom>
          <a:solidFill>
            <a:srgbClr val="FBCA58"/>
          </a:solidFill>
        </p:spPr>
        <p:txBody>
          <a:bodyPr wrap="square" rtlCol="0" anchor="ctr">
            <a:noAutofit/>
          </a:bodyPr>
          <a:lstStyle/>
          <a:p>
            <a:pPr algn="l"/>
            <a:r>
              <a:rPr lang="en-US" sz="1600" b="1" i="0" dirty="0">
                <a:solidFill>
                  <a:srgbClr val="2E546D"/>
                </a:solidFill>
                <a:latin typeface="Century Gothic" panose="020B0502020202020204" pitchFamily="34" charset="0"/>
                <a:cs typeface="Futura Medium" panose="020B0602020204020303" pitchFamily="34" charset="-79"/>
              </a:rPr>
              <a:t>Skill Development with Guided Practice</a:t>
            </a:r>
          </a:p>
        </p:txBody>
      </p:sp>
      <p:sp>
        <p:nvSpPr>
          <p:cNvPr id="10" name="Text Placeholder 2">
            <a:extLst>
              <a:ext uri="{FF2B5EF4-FFF2-40B4-BE49-F238E27FC236}">
                <a16:creationId xmlns:a16="http://schemas.microsoft.com/office/drawing/2014/main" id="{CF0F374D-B3C3-694C-9E4C-49E7305FA052}"/>
              </a:ext>
            </a:extLst>
          </p:cNvPr>
          <p:cNvSpPr>
            <a:spLocks noGrp="1"/>
          </p:cNvSpPr>
          <p:nvPr>
            <p:ph type="body" sz="quarter" idx="15" hasCustomPrompt="1"/>
          </p:nvPr>
        </p:nvSpPr>
        <p:spPr>
          <a:xfrm>
            <a:off x="397668" y="1067135"/>
            <a:ext cx="9077325" cy="2743200"/>
          </a:xfrm>
          <a:prstGeom prst="rect">
            <a:avLst/>
          </a:prstGeom>
        </p:spPr>
        <p:txBody>
          <a:bodyPr/>
          <a:lstStyle>
            <a:lvl1pPr marL="0" indent="0">
              <a:buNone/>
              <a:defRPr sz="2800" b="1" i="0">
                <a:latin typeface="Century Gothic" panose="020B0502020202020204" pitchFamily="34" charset="0"/>
              </a:defRPr>
            </a:lvl1pPr>
          </a:lstStyle>
          <a:p>
            <a:pPr lvl="0"/>
            <a:r>
              <a:rPr lang="en-US" dirty="0"/>
              <a:t>Go through the steps one by one that will guide the students to the learning goal. Ensure the students are involved so that you can check for understanding.</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1780312292"/>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I) Lesson Closure">
    <p:spTree>
      <p:nvGrpSpPr>
        <p:cNvPr id="1" name=""/>
        <p:cNvGrpSpPr/>
        <p:nvPr/>
      </p:nvGrpSpPr>
      <p:grpSpPr>
        <a:xfrm>
          <a:off x="0" y="0"/>
          <a:ext cx="0" cy="0"/>
          <a:chOff x="0" y="0"/>
          <a:chExt cx="0" cy="0"/>
        </a:xfrm>
      </p:grpSpPr>
      <p:sp>
        <p:nvSpPr>
          <p:cNvPr id="10" name="Text Placeholder 37">
            <a:extLst>
              <a:ext uri="{FF2B5EF4-FFF2-40B4-BE49-F238E27FC236}">
                <a16:creationId xmlns:a16="http://schemas.microsoft.com/office/drawing/2014/main" id="{FCE3226E-4E89-B94B-8392-37AA41A2503C}"/>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11" name="TextBox 10">
            <a:extLst>
              <a:ext uri="{FF2B5EF4-FFF2-40B4-BE49-F238E27FC236}">
                <a16:creationId xmlns:a16="http://schemas.microsoft.com/office/drawing/2014/main" id="{CFD1FBC2-8B0A-054F-BD50-5A1E77153844}"/>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dirty="0">
                <a:solidFill>
                  <a:srgbClr val="2E546D"/>
                </a:solidFill>
                <a:latin typeface="Century Gothic" panose="020B0502020202020204" pitchFamily="34" charset="0"/>
                <a:cs typeface="Futura Medium" panose="020B0602020204020303" pitchFamily="34" charset="-79"/>
              </a:rPr>
              <a:t>Lesson Closure</a:t>
            </a:r>
          </a:p>
        </p:txBody>
      </p:sp>
      <p:sp>
        <p:nvSpPr>
          <p:cNvPr id="12" name="Text Placeholder 2">
            <a:extLst>
              <a:ext uri="{FF2B5EF4-FFF2-40B4-BE49-F238E27FC236}">
                <a16:creationId xmlns:a16="http://schemas.microsoft.com/office/drawing/2014/main" id="{9ABE9B17-B75E-C845-8C05-25DEB214B5BE}"/>
              </a:ext>
            </a:extLst>
          </p:cNvPr>
          <p:cNvSpPr>
            <a:spLocks noGrp="1"/>
          </p:cNvSpPr>
          <p:nvPr>
            <p:ph type="body" sz="quarter" idx="15" hasCustomPrompt="1"/>
          </p:nvPr>
        </p:nvSpPr>
        <p:spPr>
          <a:xfrm>
            <a:off x="397668" y="999954"/>
            <a:ext cx="9077325" cy="2314576"/>
          </a:xfrm>
          <a:prstGeom prst="rect">
            <a:avLst/>
          </a:prstGeom>
        </p:spPr>
        <p:txBody>
          <a:bodyPr/>
          <a:lstStyle>
            <a:lvl1pPr marL="0" indent="0">
              <a:buNone/>
              <a:defRPr sz="2800" b="1" i="0">
                <a:latin typeface="Century Gothic" panose="020B0502020202020204" pitchFamily="34" charset="0"/>
              </a:defRPr>
            </a:lvl1pPr>
          </a:lstStyle>
          <a:p>
            <a:pPr lvl="0"/>
            <a:r>
              <a:rPr lang="en-US" dirty="0"/>
              <a:t>Have students answer questions, explain a concept, complete an equation, </a:t>
            </a:r>
            <a:r>
              <a:rPr lang="en-US" dirty="0" err="1"/>
              <a:t>etc</a:t>
            </a:r>
            <a:r>
              <a:rPr lang="en-US" dirty="0"/>
              <a:t> to show they have reached the learning goal. </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3772040135"/>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I) Relevance">
    <p:spTree>
      <p:nvGrpSpPr>
        <p:cNvPr id="1" name=""/>
        <p:cNvGrpSpPr/>
        <p:nvPr/>
      </p:nvGrpSpPr>
      <p:grpSpPr>
        <a:xfrm>
          <a:off x="0" y="0"/>
          <a:ext cx="0" cy="0"/>
          <a:chOff x="0" y="0"/>
          <a:chExt cx="0" cy="0"/>
        </a:xfrm>
      </p:grpSpPr>
      <p:sp>
        <p:nvSpPr>
          <p:cNvPr id="7" name="Text Placeholder 37">
            <a:extLst>
              <a:ext uri="{FF2B5EF4-FFF2-40B4-BE49-F238E27FC236}">
                <a16:creationId xmlns:a16="http://schemas.microsoft.com/office/drawing/2014/main" id="{D052CD39-86C7-5E45-A279-441BFB974E3D}"/>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FC000"/>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8" name="TextBox 7">
            <a:extLst>
              <a:ext uri="{FF2B5EF4-FFF2-40B4-BE49-F238E27FC236}">
                <a16:creationId xmlns:a16="http://schemas.microsoft.com/office/drawing/2014/main" id="{199EBB26-204F-A049-A589-CBB9A02C05F4}"/>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dirty="0">
                <a:solidFill>
                  <a:srgbClr val="2E546D"/>
                </a:solidFill>
                <a:latin typeface="Century Gothic" panose="020B0502020202020204" pitchFamily="34" charset="0"/>
                <a:cs typeface="Futura Medium" panose="020B0602020204020303" pitchFamily="34" charset="-79"/>
              </a:rPr>
              <a:t>Relevance</a:t>
            </a:r>
          </a:p>
        </p:txBody>
      </p:sp>
      <p:sp>
        <p:nvSpPr>
          <p:cNvPr id="21" name="TextBox 20">
            <a:extLst>
              <a:ext uri="{FF2B5EF4-FFF2-40B4-BE49-F238E27FC236}">
                <a16:creationId xmlns:a16="http://schemas.microsoft.com/office/drawing/2014/main" id="{8057D734-81AA-2049-8345-B99B4BA91645}"/>
              </a:ext>
            </a:extLst>
          </p:cNvPr>
          <p:cNvSpPr txBox="1"/>
          <p:nvPr userDrawn="1"/>
        </p:nvSpPr>
        <p:spPr>
          <a:xfrm>
            <a:off x="10042358" y="866274"/>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11" name="Text Placeholder 2">
            <a:extLst>
              <a:ext uri="{FF2B5EF4-FFF2-40B4-BE49-F238E27FC236}">
                <a16:creationId xmlns:a16="http://schemas.microsoft.com/office/drawing/2014/main" id="{BF86EC76-57E7-3945-83DB-9E6A331BE196}"/>
              </a:ext>
            </a:extLst>
          </p:cNvPr>
          <p:cNvSpPr>
            <a:spLocks noGrp="1"/>
          </p:cNvSpPr>
          <p:nvPr>
            <p:ph type="body" sz="quarter" idx="15" hasCustomPrompt="1"/>
          </p:nvPr>
        </p:nvSpPr>
        <p:spPr>
          <a:xfrm>
            <a:off x="397668" y="991704"/>
            <a:ext cx="9077325" cy="1971676"/>
          </a:xfrm>
          <a:prstGeom prst="rect">
            <a:avLst/>
          </a:prstGeom>
        </p:spPr>
        <p:txBody>
          <a:bodyPr/>
          <a:lstStyle>
            <a:lvl1pPr marL="0" indent="0">
              <a:buNone/>
              <a:defRPr sz="2800" b="1" i="0">
                <a:latin typeface="Century Gothic" panose="020B0502020202020204" pitchFamily="34" charset="0"/>
              </a:defRPr>
            </a:lvl1pPr>
          </a:lstStyle>
          <a:p>
            <a:pPr lvl="0"/>
            <a:r>
              <a:rPr lang="en-US" dirty="0"/>
              <a:t>Explain to the students why the learning of this content is important. </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27490494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I) Learning Goal Complet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B610586-1121-E545-B9A3-243F30D950DD}"/>
              </a:ext>
            </a:extLst>
          </p:cNvPr>
          <p:cNvSpPr txBox="1"/>
          <p:nvPr userDrawn="1"/>
        </p:nvSpPr>
        <p:spPr>
          <a:xfrm>
            <a:off x="295219" y="1053881"/>
            <a:ext cx="2350999" cy="495947"/>
          </a:xfrm>
          <a:prstGeom prst="rect">
            <a:avLst/>
          </a:prstGeom>
          <a:solidFill>
            <a:srgbClr val="2E546D"/>
          </a:solidFill>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Learning Goal</a:t>
            </a:r>
          </a:p>
        </p:txBody>
      </p:sp>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95274" y="1549400"/>
            <a:ext cx="11577177" cy="2929609"/>
          </a:xfrm>
          <a:prstGeom prst="rect">
            <a:avLst/>
          </a:prstGeom>
          <a:solidFill>
            <a:srgbClr val="2E546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A statement describing what the students will be able to do by the end of the lesson.</a:t>
            </a:r>
          </a:p>
        </p:txBody>
      </p:sp>
      <p:grpSp>
        <p:nvGrpSpPr>
          <p:cNvPr id="24" name="Group 23">
            <a:extLst>
              <a:ext uri="{FF2B5EF4-FFF2-40B4-BE49-F238E27FC236}">
                <a16:creationId xmlns:a16="http://schemas.microsoft.com/office/drawing/2014/main" id="{5BA5BEC9-826C-1A47-BE3A-FB14643A0AFC}"/>
              </a:ext>
            </a:extLst>
          </p:cNvPr>
          <p:cNvGrpSpPr/>
          <p:nvPr userDrawn="1"/>
        </p:nvGrpSpPr>
        <p:grpSpPr>
          <a:xfrm>
            <a:off x="3065316" y="4735235"/>
            <a:ext cx="6037091" cy="1758825"/>
            <a:chOff x="3419637" y="4738177"/>
            <a:chExt cx="6037091" cy="1758825"/>
          </a:xfrm>
        </p:grpSpPr>
        <p:pic>
          <p:nvPicPr>
            <p:cNvPr id="18" name="Picture 17">
              <a:extLst>
                <a:ext uri="{FF2B5EF4-FFF2-40B4-BE49-F238E27FC236}">
                  <a16:creationId xmlns:a16="http://schemas.microsoft.com/office/drawing/2014/main" id="{E37A4E4E-E544-E249-993F-5D9F8D408AA7}"/>
                </a:ext>
              </a:extLst>
            </p:cNvPr>
            <p:cNvPicPr>
              <a:picLocks noChangeAspect="1"/>
            </p:cNvPicPr>
            <p:nvPr userDrawn="1"/>
          </p:nvPicPr>
          <p:blipFill>
            <a:blip r:embed="rId2"/>
            <a:stretch>
              <a:fillRect/>
            </a:stretch>
          </p:blipFill>
          <p:spPr>
            <a:xfrm>
              <a:off x="7548216" y="4738177"/>
              <a:ext cx="1908512" cy="1758825"/>
            </a:xfrm>
            <a:prstGeom prst="rect">
              <a:avLst/>
            </a:prstGeom>
          </p:spPr>
        </p:pic>
        <p:pic>
          <p:nvPicPr>
            <p:cNvPr id="20" name="Picture 19">
              <a:extLst>
                <a:ext uri="{FF2B5EF4-FFF2-40B4-BE49-F238E27FC236}">
                  <a16:creationId xmlns:a16="http://schemas.microsoft.com/office/drawing/2014/main" id="{7136D400-0E94-6C46-90A5-1287F85EA4CB}"/>
                </a:ext>
              </a:extLst>
            </p:cNvPr>
            <p:cNvPicPr>
              <a:picLocks noChangeAspect="1"/>
            </p:cNvPicPr>
            <p:nvPr userDrawn="1"/>
          </p:nvPicPr>
          <p:blipFill>
            <a:blip r:embed="rId3"/>
            <a:stretch>
              <a:fillRect/>
            </a:stretch>
          </p:blipFill>
          <p:spPr>
            <a:xfrm>
              <a:off x="5489858" y="4744984"/>
              <a:ext cx="1981018" cy="1631427"/>
            </a:xfrm>
            <a:prstGeom prst="rect">
              <a:avLst/>
            </a:prstGeom>
          </p:spPr>
        </p:pic>
        <p:pic>
          <p:nvPicPr>
            <p:cNvPr id="22" name="Picture 21">
              <a:extLst>
                <a:ext uri="{FF2B5EF4-FFF2-40B4-BE49-F238E27FC236}">
                  <a16:creationId xmlns:a16="http://schemas.microsoft.com/office/drawing/2014/main" id="{1428E63F-FFC1-9440-B22C-5C00F37E9B04}"/>
                </a:ext>
              </a:extLst>
            </p:cNvPr>
            <p:cNvPicPr>
              <a:picLocks noChangeAspect="1"/>
            </p:cNvPicPr>
            <p:nvPr userDrawn="1"/>
          </p:nvPicPr>
          <p:blipFill>
            <a:blip r:embed="rId4"/>
            <a:stretch>
              <a:fillRect/>
            </a:stretch>
          </p:blipFill>
          <p:spPr>
            <a:xfrm>
              <a:off x="3419637" y="4744984"/>
              <a:ext cx="1992881" cy="1631427"/>
            </a:xfrm>
            <a:prstGeom prst="rect">
              <a:avLst/>
            </a:prstGeom>
          </p:spPr>
        </p:pic>
      </p:grpSp>
    </p:spTree>
    <p:extLst>
      <p:ext uri="{BB962C8B-B14F-4D97-AF65-F5344CB8AC3E}">
        <p14:creationId xmlns:p14="http://schemas.microsoft.com/office/powerpoint/2010/main" val="36172997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I) Independant Practice">
    <p:spTree>
      <p:nvGrpSpPr>
        <p:cNvPr id="1" name=""/>
        <p:cNvGrpSpPr/>
        <p:nvPr/>
      </p:nvGrpSpPr>
      <p:grpSpPr>
        <a:xfrm>
          <a:off x="0" y="0"/>
          <a:ext cx="0" cy="0"/>
          <a:chOff x="0" y="0"/>
          <a:chExt cx="0" cy="0"/>
        </a:xfrm>
      </p:grpSpPr>
      <p:sp>
        <p:nvSpPr>
          <p:cNvPr id="6" name="Text Placeholder 37">
            <a:extLst>
              <a:ext uri="{FF2B5EF4-FFF2-40B4-BE49-F238E27FC236}">
                <a16:creationId xmlns:a16="http://schemas.microsoft.com/office/drawing/2014/main" id="{BA5CBAB5-B25F-4B4C-804A-AD021B9010E4}"/>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7" name="TextBox 6">
            <a:extLst>
              <a:ext uri="{FF2B5EF4-FFF2-40B4-BE49-F238E27FC236}">
                <a16:creationId xmlns:a16="http://schemas.microsoft.com/office/drawing/2014/main" id="{B7D226EA-4EBE-2F4F-B4B3-8C66D44A3FDC}"/>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dirty="0">
                <a:solidFill>
                  <a:srgbClr val="2E546D"/>
                </a:solidFill>
                <a:latin typeface="Century Gothic" panose="020B0502020202020204" pitchFamily="34" charset="0"/>
                <a:cs typeface="Futura Medium" panose="020B0602020204020303" pitchFamily="34" charset="-79"/>
              </a:rPr>
              <a:t>Independent Practice</a:t>
            </a:r>
          </a:p>
        </p:txBody>
      </p:sp>
      <p:sp>
        <p:nvSpPr>
          <p:cNvPr id="10" name="Text Placeholder 2">
            <a:extLst>
              <a:ext uri="{FF2B5EF4-FFF2-40B4-BE49-F238E27FC236}">
                <a16:creationId xmlns:a16="http://schemas.microsoft.com/office/drawing/2014/main" id="{2F2AA107-37A0-6640-94E6-ADA5A39A9FA3}"/>
              </a:ext>
            </a:extLst>
          </p:cNvPr>
          <p:cNvSpPr>
            <a:spLocks noGrp="1"/>
          </p:cNvSpPr>
          <p:nvPr>
            <p:ph type="body" sz="quarter" idx="15" hasCustomPrompt="1"/>
          </p:nvPr>
        </p:nvSpPr>
        <p:spPr>
          <a:xfrm>
            <a:off x="397668" y="1002771"/>
            <a:ext cx="9077325" cy="2743200"/>
          </a:xfrm>
          <a:prstGeom prst="rect">
            <a:avLst/>
          </a:prstGeom>
        </p:spPr>
        <p:txBody>
          <a:bodyPr/>
          <a:lstStyle>
            <a:lvl1pPr marL="0" indent="0">
              <a:buNone/>
              <a:defRPr sz="2800" b="1" i="0">
                <a:latin typeface="Century Gothic" panose="020B0502020202020204" pitchFamily="34" charset="0"/>
              </a:defRPr>
            </a:lvl1pPr>
          </a:lstStyle>
          <a:p>
            <a:pPr lvl="0"/>
            <a:r>
              <a:rPr lang="en-US" dirty="0"/>
              <a:t>Once the students have reached the learning goal create activities that have them practice the exact skill that has just been taught. This section can be differentiated. </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42881814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Activate Prior Knowledge">
  <p:cSld name="Activate Prior Knowledge">
    <p:spTree>
      <p:nvGrpSpPr>
        <p:cNvPr id="1" name="Shape 27"/>
        <p:cNvGrpSpPr/>
        <p:nvPr/>
      </p:nvGrpSpPr>
      <p:grpSpPr>
        <a:xfrm>
          <a:off x="0" y="0"/>
          <a:ext cx="0" cy="0"/>
          <a:chOff x="0" y="0"/>
          <a:chExt cx="0" cy="0"/>
        </a:xfrm>
      </p:grpSpPr>
      <p:sp>
        <p:nvSpPr>
          <p:cNvPr id="28" name="Google Shape;28;p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AU" smtClean="0"/>
              <a:pPr/>
              <a:t>‹#›</a:t>
            </a:fld>
            <a:endParaRPr lang="en-AU"/>
          </a:p>
        </p:txBody>
      </p:sp>
      <p:sp>
        <p:nvSpPr>
          <p:cNvPr id="30" name="Google Shape;30;p5"/>
          <p:cNvSpPr/>
          <p:nvPr/>
        </p:nvSpPr>
        <p:spPr>
          <a:xfrm>
            <a:off x="61133" y="309233"/>
            <a:ext cx="8907200" cy="564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 name="Google Shape;31;p5"/>
          <p:cNvSpPr txBox="1">
            <a:spLocks noGrp="1"/>
          </p:cNvSpPr>
          <p:nvPr>
            <p:ph type="subTitle" idx="1"/>
          </p:nvPr>
        </p:nvSpPr>
        <p:spPr>
          <a:xfrm>
            <a:off x="127333" y="354733"/>
            <a:ext cx="8786400" cy="46400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SzPts val="1800"/>
              <a:buNone/>
              <a:defRPr>
                <a:solidFill>
                  <a:srgbClr val="FFFFFF"/>
                </a:solidFill>
                <a:latin typeface="Century Gothic"/>
                <a:ea typeface="Century Gothic"/>
                <a:cs typeface="Century Gothic"/>
                <a:sym typeface="Century Gothic"/>
              </a:defRPr>
            </a:lvl1pPr>
            <a:lvl2pPr lvl="1" algn="l">
              <a:lnSpc>
                <a:spcPct val="115000"/>
              </a:lnSpc>
              <a:spcBef>
                <a:spcPts val="0"/>
              </a:spcBef>
              <a:spcAft>
                <a:spcPts val="0"/>
              </a:spcAft>
              <a:buSzPts val="1400"/>
              <a:buNone/>
              <a:defRPr/>
            </a:lvl2pPr>
            <a:lvl3pPr lvl="2" algn="l">
              <a:lnSpc>
                <a:spcPct val="115000"/>
              </a:lnSpc>
              <a:spcBef>
                <a:spcPts val="2133"/>
              </a:spcBef>
              <a:spcAft>
                <a:spcPts val="0"/>
              </a:spcAft>
              <a:buSzPts val="1400"/>
              <a:buNone/>
              <a:defRPr/>
            </a:lvl3pPr>
            <a:lvl4pPr lvl="3" algn="l">
              <a:lnSpc>
                <a:spcPct val="115000"/>
              </a:lnSpc>
              <a:spcBef>
                <a:spcPts val="2133"/>
              </a:spcBef>
              <a:spcAft>
                <a:spcPts val="0"/>
              </a:spcAft>
              <a:buSzPts val="1400"/>
              <a:buNone/>
              <a:defRPr/>
            </a:lvl4pPr>
            <a:lvl5pPr lvl="4" algn="l">
              <a:lnSpc>
                <a:spcPct val="115000"/>
              </a:lnSpc>
              <a:spcBef>
                <a:spcPts val="2133"/>
              </a:spcBef>
              <a:spcAft>
                <a:spcPts val="0"/>
              </a:spcAft>
              <a:buSzPts val="1400"/>
              <a:buNone/>
              <a:defRPr/>
            </a:lvl5pPr>
            <a:lvl6pPr lvl="5" algn="l">
              <a:lnSpc>
                <a:spcPct val="115000"/>
              </a:lnSpc>
              <a:spcBef>
                <a:spcPts val="2133"/>
              </a:spcBef>
              <a:spcAft>
                <a:spcPts val="0"/>
              </a:spcAft>
              <a:buSzPts val="1400"/>
              <a:buNone/>
              <a:defRPr/>
            </a:lvl6pPr>
            <a:lvl7pPr lvl="6" algn="l">
              <a:lnSpc>
                <a:spcPct val="115000"/>
              </a:lnSpc>
              <a:spcBef>
                <a:spcPts val="2133"/>
              </a:spcBef>
              <a:spcAft>
                <a:spcPts val="0"/>
              </a:spcAft>
              <a:buSzPts val="1400"/>
              <a:buNone/>
              <a:defRPr/>
            </a:lvl7pPr>
            <a:lvl8pPr lvl="7" algn="l">
              <a:lnSpc>
                <a:spcPct val="115000"/>
              </a:lnSpc>
              <a:spcBef>
                <a:spcPts val="2133"/>
              </a:spcBef>
              <a:spcAft>
                <a:spcPts val="0"/>
              </a:spcAft>
              <a:buSzPts val="1400"/>
              <a:buNone/>
              <a:defRPr/>
            </a:lvl8pPr>
            <a:lvl9pPr lvl="8" algn="l">
              <a:lnSpc>
                <a:spcPct val="115000"/>
              </a:lnSpc>
              <a:spcBef>
                <a:spcPts val="2133"/>
              </a:spcBef>
              <a:spcAft>
                <a:spcPts val="2133"/>
              </a:spcAft>
              <a:buSzPts val="1400"/>
              <a:buNone/>
              <a:defRPr/>
            </a:lvl9pPr>
          </a:lstStyle>
          <a:p>
            <a:endParaRPr/>
          </a:p>
        </p:txBody>
      </p:sp>
      <p:sp>
        <p:nvSpPr>
          <p:cNvPr id="32" name="Google Shape;32;p5"/>
          <p:cNvSpPr txBox="1">
            <a:spLocks noGrp="1"/>
          </p:cNvSpPr>
          <p:nvPr>
            <p:ph type="body" idx="2"/>
          </p:nvPr>
        </p:nvSpPr>
        <p:spPr>
          <a:xfrm>
            <a:off x="736733" y="1136933"/>
            <a:ext cx="8231600" cy="5420800"/>
          </a:xfrm>
          <a:prstGeom prst="rect">
            <a:avLst/>
          </a:prstGeom>
          <a:noFill/>
          <a:ln>
            <a:noFill/>
          </a:ln>
        </p:spPr>
        <p:txBody>
          <a:bodyPr spcFirstLastPara="1" wrap="square" lIns="91425" tIns="91425" rIns="91425" bIns="91425" anchor="t" anchorCtr="0">
            <a:noAutofit/>
          </a:bodyPr>
          <a:lstStyle>
            <a:lvl1pPr marL="609585" lvl="0" indent="-457189" algn="l">
              <a:lnSpc>
                <a:spcPct val="115000"/>
              </a:lnSpc>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1219170" lvl="1" indent="-423323" algn="l">
              <a:lnSpc>
                <a:spcPct val="115000"/>
              </a:lnSpc>
              <a:spcBef>
                <a:spcPts val="2133"/>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828754" lvl="2" indent="-423323" algn="l">
              <a:lnSpc>
                <a:spcPct val="115000"/>
              </a:lnSpc>
              <a:spcBef>
                <a:spcPts val="2133"/>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2438339" lvl="3" indent="-423323" algn="l">
              <a:lnSpc>
                <a:spcPct val="115000"/>
              </a:lnSpc>
              <a:spcBef>
                <a:spcPts val="2133"/>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3047924" lvl="4" indent="-423323" algn="l">
              <a:lnSpc>
                <a:spcPct val="115000"/>
              </a:lnSpc>
              <a:spcBef>
                <a:spcPts val="2133"/>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3657509" lvl="5" indent="-423323" algn="l">
              <a:lnSpc>
                <a:spcPct val="115000"/>
              </a:lnSpc>
              <a:spcBef>
                <a:spcPts val="2133"/>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4267093" lvl="6" indent="-423323" algn="l">
              <a:lnSpc>
                <a:spcPct val="115000"/>
              </a:lnSpc>
              <a:spcBef>
                <a:spcPts val="2133"/>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4876678" lvl="7" indent="-423323" algn="l">
              <a:lnSpc>
                <a:spcPct val="115000"/>
              </a:lnSpc>
              <a:spcBef>
                <a:spcPts val="2133"/>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5486263" lvl="8" indent="-423323" algn="l">
              <a:lnSpc>
                <a:spcPct val="115000"/>
              </a:lnSpc>
              <a:spcBef>
                <a:spcPts val="2133"/>
              </a:spcBef>
              <a:spcAft>
                <a:spcPts val="2133"/>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1282298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R) Key Term Defini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3727" cy="515262"/>
          </a:xfrm>
          <a:prstGeom prst="rect">
            <a:avLst/>
          </a:prstGeom>
          <a:solidFill>
            <a:srgbClr val="692B7D"/>
          </a:solidFill>
          <a:ln>
            <a:noFill/>
          </a:ln>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8" y="1873045"/>
            <a:ext cx="4609291" cy="495947"/>
          </a:xfrm>
          <a:prstGeom prst="rect">
            <a:avLst/>
          </a:prstGeom>
          <a:solidFill>
            <a:srgbClr val="FBCA58"/>
          </a:solidFill>
          <a:ln>
            <a:noFill/>
          </a:ln>
        </p:spPr>
        <p:txBody>
          <a:bodyPr wrap="square" rtlCol="0" anchor="ctr">
            <a:normAutofit/>
          </a:bodyPr>
          <a:lstStyle/>
          <a:p>
            <a:r>
              <a:rPr lang="en-US" sz="2400" b="1" i="0" dirty="0">
                <a:solidFill>
                  <a:srgbClr val="692B7D"/>
                </a:solidFill>
                <a:latin typeface="Century Gothic" panose="020B0502020202020204" pitchFamily="34" charset="0"/>
                <a:cs typeface="Futura Medium" panose="020B0602020204020303" pitchFamily="34" charset="-79"/>
              </a:rPr>
              <a:t>Track with me / Read with me</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692B7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4242624"/>
          </a:xfrm>
          <a:prstGeom prst="rect">
            <a:avLst/>
          </a:prstGeom>
          <a:noFill/>
        </p:spPr>
        <p:txBody>
          <a:bodyPr tIns="144000" bIns="0"/>
          <a:lstStyle>
            <a:lvl1pPr marL="0" indent="0">
              <a:buNone/>
              <a:defRPr sz="6000" b="1" i="0">
                <a:solidFill>
                  <a:schemeClr val="tx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definition</a:t>
            </a:r>
          </a:p>
        </p:txBody>
      </p:sp>
    </p:spTree>
    <p:extLst>
      <p:ext uri="{BB962C8B-B14F-4D97-AF65-F5344CB8AC3E}">
        <p14:creationId xmlns:p14="http://schemas.microsoft.com/office/powerpoint/2010/main" val="1722087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R) Key Term Definition Disappear">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5600" cy="515262"/>
          </a:xfrm>
          <a:prstGeom prst="rect">
            <a:avLst/>
          </a:prstGeom>
          <a:solidFill>
            <a:srgbClr val="692B7D"/>
          </a:solidFill>
          <a:ln>
            <a:noFill/>
          </a:ln>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Key Term Definition</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692B7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1042224"/>
          </a:xfrm>
          <a:prstGeom prst="rect">
            <a:avLst/>
          </a:prstGeom>
          <a:noFill/>
        </p:spPr>
        <p:txBody>
          <a:bodyPr tIns="144000" bIns="0"/>
          <a:lstStyle>
            <a:lvl1pPr marL="0" indent="0">
              <a:buNone/>
              <a:defRPr sz="6000" b="1" i="0">
                <a:solidFill>
                  <a:schemeClr val="tx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6" name="Text Placeholder 15">
            <a:extLst>
              <a:ext uri="{FF2B5EF4-FFF2-40B4-BE49-F238E27FC236}">
                <a16:creationId xmlns:a16="http://schemas.microsoft.com/office/drawing/2014/main" id="{C99969C1-6602-ED48-B174-C33A6E95ED02}"/>
              </a:ext>
            </a:extLst>
          </p:cNvPr>
          <p:cNvSpPr>
            <a:spLocks noGrp="1"/>
          </p:cNvSpPr>
          <p:nvPr>
            <p:ph type="body" sz="quarter" idx="12" hasCustomPrompt="1"/>
          </p:nvPr>
        </p:nvSpPr>
        <p:spPr>
          <a:xfrm>
            <a:off x="295218" y="3421620"/>
            <a:ext cx="11577177" cy="3158794"/>
          </a:xfrm>
          <a:prstGeom prst="rect">
            <a:avLst/>
          </a:prstGeom>
          <a:noFill/>
        </p:spPr>
        <p:txBody>
          <a:bodyPr tIns="144000" bIns="0"/>
          <a:lstStyle>
            <a:lvl1pPr marL="0" indent="0">
              <a:buNone/>
              <a:defRPr sz="6000" b="1" i="0">
                <a:solidFill>
                  <a:schemeClr val="tx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the part of the definition that will disappear upon clicking. </a:t>
            </a:r>
          </a:p>
        </p:txBody>
      </p:sp>
      <p:sp>
        <p:nvSpPr>
          <p:cNvPr id="7" name="TextBox 6">
            <a:extLst>
              <a:ext uri="{FF2B5EF4-FFF2-40B4-BE49-F238E27FC236}">
                <a16:creationId xmlns:a16="http://schemas.microsoft.com/office/drawing/2014/main" id="{41034DDA-3128-9245-AE60-3BC48E5BA7BD}"/>
              </a:ext>
            </a:extLst>
          </p:cNvPr>
          <p:cNvSpPr txBox="1"/>
          <p:nvPr userDrawn="1"/>
        </p:nvSpPr>
        <p:spPr>
          <a:xfrm>
            <a:off x="295218" y="1873045"/>
            <a:ext cx="4609291" cy="495947"/>
          </a:xfrm>
          <a:prstGeom prst="rect">
            <a:avLst/>
          </a:prstGeom>
          <a:solidFill>
            <a:srgbClr val="FBCA58"/>
          </a:solidFill>
          <a:ln>
            <a:noFill/>
          </a:ln>
        </p:spPr>
        <p:txBody>
          <a:bodyPr wrap="square" rtlCol="0" anchor="ctr">
            <a:normAutofit/>
          </a:bodyPr>
          <a:lstStyle/>
          <a:p>
            <a:r>
              <a:rPr lang="en-US" sz="2400" b="1" i="0" dirty="0">
                <a:solidFill>
                  <a:srgbClr val="692B7D"/>
                </a:solidFill>
                <a:latin typeface="Century Gothic" panose="020B0502020202020204" pitchFamily="34" charset="0"/>
                <a:cs typeface="Futura Medium" panose="020B0602020204020303" pitchFamily="34" charset="-79"/>
              </a:rPr>
              <a:t>Track with me / Read with me</a:t>
            </a:r>
          </a:p>
        </p:txBody>
      </p:sp>
    </p:spTree>
    <p:extLst>
      <p:ext uri="{BB962C8B-B14F-4D97-AF65-F5344CB8AC3E}">
        <p14:creationId xmlns:p14="http://schemas.microsoft.com/office/powerpoint/2010/main" val="174220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 presetClass="exit" presetSubtype="0" fill="hold" nodeType="clickEffect">
                  <p:stCondLst>
                    <p:cond delay="0"/>
                  </p:stCondLst>
                  <p:childTnLst>
                    <p:set>
                      <p:cBhvr>
                        <p:cTn dur="1" fill="hold">
                          <p:stCondLst>
                            <p:cond delay="0"/>
                          </p:stCondLst>
                        </p:cTn>
                        <p:tgtEl>
                          <p:spTgt spid="6"/>
                        </p:tgtEl>
                        <p:attrNameLst>
                          <p:attrName>style.visibility</p:attrName>
                        </p:attrNameLst>
                      </p:cBhvr>
                      <p:to>
                        <p:strVal val="hidden"/>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R) Easy English">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71437" cy="515262"/>
          </a:xfrm>
          <a:prstGeom prst="rect">
            <a:avLst/>
          </a:prstGeom>
          <a:solidFill>
            <a:srgbClr val="692B7D"/>
          </a:solidFill>
          <a:ln>
            <a:noFill/>
          </a:ln>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9" y="1873045"/>
            <a:ext cx="1990782" cy="495947"/>
          </a:xfrm>
          <a:prstGeom prst="rect">
            <a:avLst/>
          </a:prstGeom>
          <a:solidFill>
            <a:srgbClr val="FBCA58"/>
          </a:solidFill>
          <a:ln>
            <a:noFill/>
          </a:ln>
        </p:spPr>
        <p:txBody>
          <a:bodyPr wrap="square" rtlCol="0" anchor="ctr">
            <a:normAutofit/>
          </a:bodyPr>
          <a:lstStyle/>
          <a:p>
            <a:r>
              <a:rPr lang="en-US" sz="2400" b="1" i="0" dirty="0">
                <a:solidFill>
                  <a:srgbClr val="692B7D"/>
                </a:solidFill>
                <a:latin typeface="Century Gothic" panose="020B0502020202020204" pitchFamily="34" charset="0"/>
                <a:cs typeface="Futura Medium" panose="020B0602020204020303" pitchFamily="34" charset="-79"/>
              </a:rPr>
              <a:t>Easy English</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692B7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5"/>
            <a:ext cx="11577177" cy="3349007"/>
          </a:xfrm>
          <a:prstGeom prst="rect">
            <a:avLst/>
          </a:prstGeom>
          <a:noFill/>
        </p:spPr>
        <p:txBody>
          <a:bodyPr tIns="144000" bIns="0" anchor="ctr"/>
          <a:lstStyle>
            <a:lvl1pPr marL="0" indent="0" algn="ctr">
              <a:buNone/>
              <a:defRPr sz="6000" b="1" i="0">
                <a:solidFill>
                  <a:schemeClr val="tx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Target: Easy</a:t>
            </a:r>
          </a:p>
        </p:txBody>
      </p:sp>
    </p:spTree>
    <p:extLst>
      <p:ext uri="{BB962C8B-B14F-4D97-AF65-F5344CB8AC3E}">
        <p14:creationId xmlns:p14="http://schemas.microsoft.com/office/powerpoint/2010/main" val="345974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R) Spellin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9" y="208656"/>
            <a:ext cx="1347844" cy="515262"/>
          </a:xfrm>
          <a:prstGeom prst="rect">
            <a:avLst/>
          </a:prstGeom>
          <a:solidFill>
            <a:srgbClr val="692B7D"/>
          </a:solidFill>
          <a:ln>
            <a:noFill/>
          </a:ln>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Spelling</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8" y="723918"/>
            <a:ext cx="11577177" cy="1204895"/>
          </a:xfrm>
          <a:prstGeom prst="rect">
            <a:avLst/>
          </a:prstGeom>
          <a:solidFill>
            <a:srgbClr val="692B7D"/>
          </a:solidFill>
          <a:ln>
            <a:noFill/>
          </a:ln>
        </p:spPr>
        <p:txBody>
          <a:bodyPr wrap="square" rtlCol="0" anchor="ctr">
            <a:normAutofit/>
          </a:bodyPr>
          <a:lstStyle/>
          <a:p>
            <a:pPr marL="0" indent="0">
              <a:tabLst>
                <a:tab pos="3597275" algn="l"/>
              </a:tabLst>
            </a:pPr>
            <a:r>
              <a:rPr lang="en-US" sz="6000" b="1" i="0" dirty="0">
                <a:solidFill>
                  <a:schemeClr val="bg1"/>
                </a:solidFill>
                <a:latin typeface="Century Gothic" panose="020B0502020202020204" pitchFamily="34" charset="0"/>
                <a:cs typeface="Futura Medium" panose="020B0602020204020303" pitchFamily="34" charset="-79"/>
              </a:rPr>
              <a:t>Break it down</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2649248"/>
          </a:xfrm>
          <a:prstGeom prst="rect">
            <a:avLst/>
          </a:prstGeom>
          <a:noFill/>
        </p:spPr>
        <p:txBody>
          <a:bodyPr tIns="144000" bIns="0" anchor="ctr"/>
          <a:lstStyle>
            <a:lvl1pPr marL="0" indent="0" algn="ctr">
              <a:buNone/>
              <a:defRPr sz="6000" b="1" i="0">
                <a:solidFill>
                  <a:schemeClr val="tx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Break it into pieces</a:t>
            </a:r>
          </a:p>
        </p:txBody>
      </p:sp>
    </p:spTree>
    <p:extLst>
      <p:ext uri="{BB962C8B-B14F-4D97-AF65-F5344CB8AC3E}">
        <p14:creationId xmlns:p14="http://schemas.microsoft.com/office/powerpoint/2010/main" val="3740704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R) Hyper-speed Recall">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userDrawn="1"/>
        </p:nvSpPr>
        <p:spPr>
          <a:xfrm>
            <a:off x="295276" y="205651"/>
            <a:ext cx="2819400" cy="423863"/>
          </a:xfrm>
          <a:prstGeom prst="rect">
            <a:avLst/>
          </a:prstGeom>
          <a:solidFill>
            <a:srgbClr val="692B7D"/>
          </a:solidFill>
        </p:spPr>
        <p:txBody>
          <a:bodyPr wrap="square" rtlCol="0" anchor="ctr">
            <a:noAutofit/>
          </a:bodyPr>
          <a:lstStyle/>
          <a:p>
            <a:pPr algn="l"/>
            <a:r>
              <a:rPr lang="en-US" sz="2000" b="1" i="0" dirty="0">
                <a:solidFill>
                  <a:srgbClr val="FBCA58"/>
                </a:solidFill>
                <a:latin typeface="Century Gothic" panose="020B0502020202020204" pitchFamily="34" charset="0"/>
                <a:cs typeface="Futura Medium" panose="020B0602020204020303" pitchFamily="34" charset="-79"/>
              </a:rPr>
              <a:t>Hyper-speed </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dirty="0">
              <a:solidFill>
                <a:srgbClr val="A14986"/>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solidFill>
                <a:srgbClr val="A14986"/>
              </a:solidFill>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463638" y="629514"/>
            <a:ext cx="5466107"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2F556E"/>
                </a:solidFill>
                <a:latin typeface="Century Gothic" panose="020B0502020202020204" pitchFamily="34" charset="0"/>
              </a:defRPr>
            </a:lvl1pPr>
          </a:lstStyle>
          <a:p>
            <a:pPr lvl="0"/>
            <a:r>
              <a:rPr lang="en-US" dirty="0"/>
              <a:t>1 Prompt</a:t>
            </a:r>
          </a:p>
        </p:txBody>
      </p:sp>
      <p:sp>
        <p:nvSpPr>
          <p:cNvPr id="12" name="Text Placeholder 6">
            <a:extLst>
              <a:ext uri="{FF2B5EF4-FFF2-40B4-BE49-F238E27FC236}">
                <a16:creationId xmlns:a16="http://schemas.microsoft.com/office/drawing/2014/main" id="{50CF58A6-7C09-E447-9077-EB86C82DD2A4}"/>
              </a:ext>
            </a:extLst>
          </p:cNvPr>
          <p:cNvSpPr>
            <a:spLocks noGrp="1"/>
          </p:cNvSpPr>
          <p:nvPr>
            <p:ph type="body" sz="quarter" idx="11" hasCustomPrompt="1"/>
          </p:nvPr>
        </p:nvSpPr>
        <p:spPr>
          <a:xfrm>
            <a:off x="6082146" y="629514"/>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692B7D"/>
                </a:solidFill>
                <a:latin typeface="Century Gothic" panose="020B0502020202020204" pitchFamily="34" charset="0"/>
              </a:defRPr>
            </a:lvl1pPr>
          </a:lstStyle>
          <a:p>
            <a:pPr lvl="0"/>
            <a:r>
              <a:rPr lang="en-US" dirty="0"/>
              <a:t>1 Answer</a:t>
            </a:r>
          </a:p>
        </p:txBody>
      </p:sp>
      <p:sp>
        <p:nvSpPr>
          <p:cNvPr id="13" name="Text Placeholder 6">
            <a:extLst>
              <a:ext uri="{FF2B5EF4-FFF2-40B4-BE49-F238E27FC236}">
                <a16:creationId xmlns:a16="http://schemas.microsoft.com/office/drawing/2014/main" id="{69E045C4-A069-F348-A6C3-C47DCBBD6ABD}"/>
              </a:ext>
            </a:extLst>
          </p:cNvPr>
          <p:cNvSpPr>
            <a:spLocks noGrp="1"/>
          </p:cNvSpPr>
          <p:nvPr>
            <p:ph type="body" sz="quarter" idx="12" hasCustomPrompt="1"/>
          </p:nvPr>
        </p:nvSpPr>
        <p:spPr>
          <a:xfrm>
            <a:off x="463638" y="1772516"/>
            <a:ext cx="5466108"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2F556E"/>
                </a:solidFill>
                <a:latin typeface="Century Gothic" panose="020B0502020202020204" pitchFamily="34" charset="0"/>
              </a:defRPr>
            </a:lvl1pPr>
          </a:lstStyle>
          <a:p>
            <a:pPr lvl="0"/>
            <a:r>
              <a:rPr lang="en-US" dirty="0"/>
              <a:t>2 Prompt</a:t>
            </a:r>
          </a:p>
        </p:txBody>
      </p:sp>
      <p:sp>
        <p:nvSpPr>
          <p:cNvPr id="14" name="Text Placeholder 6">
            <a:extLst>
              <a:ext uri="{FF2B5EF4-FFF2-40B4-BE49-F238E27FC236}">
                <a16:creationId xmlns:a16="http://schemas.microsoft.com/office/drawing/2014/main" id="{18DF5013-469B-AD48-80DD-59CF28478DB6}"/>
              </a:ext>
            </a:extLst>
          </p:cNvPr>
          <p:cNvSpPr>
            <a:spLocks noGrp="1"/>
          </p:cNvSpPr>
          <p:nvPr>
            <p:ph type="body" sz="quarter" idx="13" hasCustomPrompt="1"/>
          </p:nvPr>
        </p:nvSpPr>
        <p:spPr>
          <a:xfrm>
            <a:off x="6082146" y="1772516"/>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692B7D"/>
                </a:solidFill>
                <a:latin typeface="Century Gothic" panose="020B0502020202020204" pitchFamily="34" charset="0"/>
              </a:defRPr>
            </a:lvl1pPr>
          </a:lstStyle>
          <a:p>
            <a:pPr lvl="0"/>
            <a:r>
              <a:rPr lang="en-US" dirty="0"/>
              <a:t>2 Answer</a:t>
            </a:r>
          </a:p>
        </p:txBody>
      </p:sp>
      <p:sp>
        <p:nvSpPr>
          <p:cNvPr id="15" name="Text Placeholder 6">
            <a:extLst>
              <a:ext uri="{FF2B5EF4-FFF2-40B4-BE49-F238E27FC236}">
                <a16:creationId xmlns:a16="http://schemas.microsoft.com/office/drawing/2014/main" id="{150AD189-8FB7-004F-BADA-443B45F90107}"/>
              </a:ext>
            </a:extLst>
          </p:cNvPr>
          <p:cNvSpPr>
            <a:spLocks noGrp="1"/>
          </p:cNvSpPr>
          <p:nvPr>
            <p:ph type="body" sz="quarter" idx="14" hasCustomPrompt="1"/>
          </p:nvPr>
        </p:nvSpPr>
        <p:spPr>
          <a:xfrm>
            <a:off x="463638" y="2915518"/>
            <a:ext cx="5468274"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2F556E"/>
                </a:solidFill>
                <a:latin typeface="Century Gothic" panose="020B0502020202020204" pitchFamily="34" charset="0"/>
              </a:defRPr>
            </a:lvl1pPr>
          </a:lstStyle>
          <a:p>
            <a:pPr lvl="0"/>
            <a:r>
              <a:rPr lang="en-US" dirty="0"/>
              <a:t>3 Prompt</a:t>
            </a:r>
          </a:p>
        </p:txBody>
      </p:sp>
      <p:sp>
        <p:nvSpPr>
          <p:cNvPr id="16" name="Text Placeholder 6">
            <a:extLst>
              <a:ext uri="{FF2B5EF4-FFF2-40B4-BE49-F238E27FC236}">
                <a16:creationId xmlns:a16="http://schemas.microsoft.com/office/drawing/2014/main" id="{0080755A-C414-A443-AEE6-309858C13B6B}"/>
              </a:ext>
            </a:extLst>
          </p:cNvPr>
          <p:cNvSpPr>
            <a:spLocks noGrp="1"/>
          </p:cNvSpPr>
          <p:nvPr>
            <p:ph type="body" sz="quarter" idx="15" hasCustomPrompt="1"/>
          </p:nvPr>
        </p:nvSpPr>
        <p:spPr>
          <a:xfrm>
            <a:off x="6084312" y="2915518"/>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692B7D"/>
                </a:solidFill>
                <a:latin typeface="Century Gothic" panose="020B0502020202020204" pitchFamily="34" charset="0"/>
              </a:defRPr>
            </a:lvl1pPr>
          </a:lstStyle>
          <a:p>
            <a:pPr lvl="0"/>
            <a:r>
              <a:rPr lang="en-US" dirty="0"/>
              <a:t>3 Answer</a:t>
            </a:r>
          </a:p>
        </p:txBody>
      </p:sp>
      <p:sp>
        <p:nvSpPr>
          <p:cNvPr id="17" name="Text Placeholder 6">
            <a:extLst>
              <a:ext uri="{FF2B5EF4-FFF2-40B4-BE49-F238E27FC236}">
                <a16:creationId xmlns:a16="http://schemas.microsoft.com/office/drawing/2014/main" id="{8EE5F250-1285-364A-9B51-4992C3B9648C}"/>
              </a:ext>
            </a:extLst>
          </p:cNvPr>
          <p:cNvSpPr>
            <a:spLocks noGrp="1"/>
          </p:cNvSpPr>
          <p:nvPr>
            <p:ph type="body" sz="quarter" idx="16" hasCustomPrompt="1"/>
          </p:nvPr>
        </p:nvSpPr>
        <p:spPr>
          <a:xfrm>
            <a:off x="463638" y="4058520"/>
            <a:ext cx="5468274"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2F556E"/>
                </a:solidFill>
                <a:latin typeface="Century Gothic" panose="020B0502020202020204" pitchFamily="34" charset="0"/>
              </a:defRPr>
            </a:lvl1pPr>
          </a:lstStyle>
          <a:p>
            <a:pPr lvl="0"/>
            <a:r>
              <a:rPr lang="en-US" dirty="0"/>
              <a:t>4 Prompt</a:t>
            </a:r>
          </a:p>
        </p:txBody>
      </p:sp>
      <p:sp>
        <p:nvSpPr>
          <p:cNvPr id="18" name="Text Placeholder 6">
            <a:extLst>
              <a:ext uri="{FF2B5EF4-FFF2-40B4-BE49-F238E27FC236}">
                <a16:creationId xmlns:a16="http://schemas.microsoft.com/office/drawing/2014/main" id="{ABA7D02D-F852-C34C-A9D7-43FAD589FDDC}"/>
              </a:ext>
            </a:extLst>
          </p:cNvPr>
          <p:cNvSpPr>
            <a:spLocks noGrp="1"/>
          </p:cNvSpPr>
          <p:nvPr>
            <p:ph type="body" sz="quarter" idx="17" hasCustomPrompt="1"/>
          </p:nvPr>
        </p:nvSpPr>
        <p:spPr>
          <a:xfrm>
            <a:off x="6084312" y="4058520"/>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692B7D"/>
                </a:solidFill>
                <a:latin typeface="Century Gothic" panose="020B0502020202020204" pitchFamily="34" charset="0"/>
              </a:defRPr>
            </a:lvl1pPr>
          </a:lstStyle>
          <a:p>
            <a:pPr lvl="0"/>
            <a:r>
              <a:rPr lang="en-US" dirty="0"/>
              <a:t>4 Answer</a:t>
            </a:r>
          </a:p>
        </p:txBody>
      </p:sp>
      <p:sp>
        <p:nvSpPr>
          <p:cNvPr id="19" name="Text Placeholder 6">
            <a:extLst>
              <a:ext uri="{FF2B5EF4-FFF2-40B4-BE49-F238E27FC236}">
                <a16:creationId xmlns:a16="http://schemas.microsoft.com/office/drawing/2014/main" id="{3AD7ABAC-DEEC-0247-9C2C-4E48848B3625}"/>
              </a:ext>
            </a:extLst>
          </p:cNvPr>
          <p:cNvSpPr>
            <a:spLocks noGrp="1"/>
          </p:cNvSpPr>
          <p:nvPr>
            <p:ph type="body" sz="quarter" idx="18" hasCustomPrompt="1"/>
          </p:nvPr>
        </p:nvSpPr>
        <p:spPr>
          <a:xfrm>
            <a:off x="463638" y="5201522"/>
            <a:ext cx="5466108"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2F556E"/>
                </a:solidFill>
                <a:latin typeface="Century Gothic" panose="020B0502020202020204" pitchFamily="34" charset="0"/>
              </a:defRPr>
            </a:lvl1pPr>
          </a:lstStyle>
          <a:p>
            <a:pPr lvl="0"/>
            <a:r>
              <a:rPr lang="en-US" dirty="0"/>
              <a:t>5 Prompt</a:t>
            </a:r>
          </a:p>
        </p:txBody>
      </p:sp>
      <p:sp>
        <p:nvSpPr>
          <p:cNvPr id="20" name="Text Placeholder 6">
            <a:extLst>
              <a:ext uri="{FF2B5EF4-FFF2-40B4-BE49-F238E27FC236}">
                <a16:creationId xmlns:a16="http://schemas.microsoft.com/office/drawing/2014/main" id="{7B0F39A9-DDFC-AE41-83EF-81046953EF6B}"/>
              </a:ext>
            </a:extLst>
          </p:cNvPr>
          <p:cNvSpPr>
            <a:spLocks noGrp="1"/>
          </p:cNvSpPr>
          <p:nvPr>
            <p:ph type="body" sz="quarter" idx="19" hasCustomPrompt="1"/>
          </p:nvPr>
        </p:nvSpPr>
        <p:spPr>
          <a:xfrm>
            <a:off x="6082146" y="5201522"/>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692B7D"/>
                </a:solidFill>
                <a:latin typeface="Century Gothic" panose="020B0502020202020204" pitchFamily="34" charset="0"/>
              </a:defRPr>
            </a:lvl1pPr>
          </a:lstStyle>
          <a:p>
            <a:pPr lvl="0"/>
            <a:r>
              <a:rPr lang="en-US" dirty="0"/>
              <a:t>5 Answer</a:t>
            </a:r>
          </a:p>
        </p:txBody>
      </p:sp>
    </p:spTree>
    <p:extLst>
      <p:ext uri="{BB962C8B-B14F-4D97-AF65-F5344CB8AC3E}">
        <p14:creationId xmlns:p14="http://schemas.microsoft.com/office/powerpoint/2010/main" val="1221096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12" grpId="0" build="p">
        <p:tmplLst>
          <p:tmpl lvl="1">
            <p:tnLst>
              <p:par>
                <p:cTn presetID="1"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childTnLst>
                </p:cTn>
              </p:par>
            </p:tnLst>
          </p:tmpl>
        </p:tmplLst>
      </p:bldP>
      <p:bldP spid="13" grpId="0" build="p">
        <p:tmplLst>
          <p:tmpl lvl="1">
            <p:tnLst>
              <p:par>
                <p:cTn presetID="1"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Lst>
      </p:bldP>
      <p:bldP spid="14" grpId="0" build="p">
        <p:tmplLst>
          <p:tmpl lvl="1">
            <p:tnLst>
              <p:par>
                <p:cTn presetID="1" presetClass="entr" presetSubtype="0" fill="hold" nodeType="clickEffect">
                  <p:stCondLst>
                    <p:cond delay="0"/>
                  </p:stCondLst>
                  <p:childTnLst>
                    <p:set>
                      <p:cBhvr>
                        <p:cTn dur="1" fill="hold">
                          <p:stCondLst>
                            <p:cond delay="0"/>
                          </p:stCondLst>
                        </p:cTn>
                        <p:tgtEl>
                          <p:spTgt spid="14"/>
                        </p:tgtEl>
                        <p:attrNameLst>
                          <p:attrName>style.visibility</p:attrName>
                        </p:attrNameLst>
                      </p:cBhvr>
                      <p:to>
                        <p:strVal val="visible"/>
                      </p:to>
                    </p:set>
                  </p:childTnLst>
                </p:cTn>
              </p:par>
            </p:tnLst>
          </p:tmpl>
        </p:tmplLst>
      </p:bldP>
      <p:bldP spid="15" grpId="0" build="p">
        <p:tmplLst>
          <p:tmpl lvl="1">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cTn>
              </p:par>
            </p:tnLst>
          </p:tmpl>
        </p:tmplLst>
      </p:bldP>
      <p:bldP spid="16" grpId="0" build="p">
        <p:tmplLst>
          <p:tmpl lvl="1">
            <p:tnLst>
              <p:par>
                <p:cTn presetID="1" presetClass="entr" presetSubtype="0" fill="hold" nodeType="clickEffect">
                  <p:stCondLst>
                    <p:cond delay="0"/>
                  </p:stCondLst>
                  <p:childTnLst>
                    <p:set>
                      <p:cBhvr>
                        <p:cTn dur="1" fill="hold">
                          <p:stCondLst>
                            <p:cond delay="0"/>
                          </p:stCondLst>
                        </p:cTn>
                        <p:tgtEl>
                          <p:spTgt spid="16"/>
                        </p:tgtEl>
                        <p:attrNameLst>
                          <p:attrName>style.visibility</p:attrName>
                        </p:attrNameLst>
                      </p:cBhvr>
                      <p:to>
                        <p:strVal val="visible"/>
                      </p:to>
                    </p:set>
                  </p:childTnLst>
                </p:cTn>
              </p:par>
            </p:tnLst>
          </p:tmpl>
        </p:tmplLst>
      </p:bldP>
      <p:bldP spid="17" grpId="0" build="p">
        <p:tmplLst>
          <p:tmpl lvl="1">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P spid="18" grpId="0" build="p">
        <p:tmplLst>
          <p:tmpl lvl="1">
            <p:tnLst>
              <p:par>
                <p:cTn presetID="1" presetClass="entr" presetSubtype="0" fill="hold" nodeType="clickEffect">
                  <p:stCondLst>
                    <p:cond delay="0"/>
                  </p:stCondLst>
                  <p:childTnLst>
                    <p:set>
                      <p:cBhvr>
                        <p:cTn dur="1" fill="hold">
                          <p:stCondLst>
                            <p:cond delay="0"/>
                          </p:stCondLst>
                        </p:cTn>
                        <p:tgtEl>
                          <p:spTgt spid="18"/>
                        </p:tgtEl>
                        <p:attrNameLst>
                          <p:attrName>style.visibility</p:attrName>
                        </p:attrNameLst>
                      </p:cBhvr>
                      <p:to>
                        <p:strVal val="visible"/>
                      </p:to>
                    </p:set>
                  </p:childTnLst>
                </p:cTn>
              </p:par>
            </p:tnLst>
          </p:tmpl>
        </p:tmplLst>
      </p:bldP>
      <p:bldP spid="19" grpId="0" build="p">
        <p:tmplLst>
          <p:tmpl lvl="1">
            <p:tnLst>
              <p:par>
                <p:cTn presetID="1"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childTnLst>
                </p:cTn>
              </p:par>
            </p:tnLst>
          </p:tmpl>
        </p:tmplLst>
      </p:bldP>
      <p:bldP spid="20" grpId="0" build="p">
        <p:tmplLst>
          <p:tmpl lvl="1">
            <p:tnLst>
              <p:par>
                <p:cTn presetID="1" presetClass="entr" presetSubtype="0" fill="hold" nodeType="clickEffect">
                  <p:stCondLst>
                    <p:cond delay="0"/>
                  </p:stCondLst>
                  <p:childTnLst>
                    <p:set>
                      <p:cBhvr>
                        <p:cTn dur="1" fill="hold">
                          <p:stCondLst>
                            <p:cond delay="0"/>
                          </p:stCondLst>
                        </p:cTn>
                        <p:tgtEl>
                          <p:spTgt spid="20"/>
                        </p:tgtEl>
                        <p:attrNameLst>
                          <p:attrName>style.visibility</p:attrName>
                        </p:attrNameLst>
                      </p:cBhvr>
                      <p:to>
                        <p:strVal val="visible"/>
                      </p:to>
                    </p:se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R) Recite">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userDrawn="1"/>
        </p:nvSpPr>
        <p:spPr>
          <a:xfrm>
            <a:off x="295275" y="206066"/>
            <a:ext cx="1533525" cy="352426"/>
          </a:xfrm>
          <a:prstGeom prst="rect">
            <a:avLst/>
          </a:prstGeom>
          <a:solidFill>
            <a:srgbClr val="692B7D"/>
          </a:solidFill>
        </p:spPr>
        <p:txBody>
          <a:bodyPr wrap="square" rtlCol="0" anchor="ctr">
            <a:noAutofit/>
          </a:bodyPr>
          <a:lstStyle/>
          <a:p>
            <a:pPr algn="l"/>
            <a:r>
              <a:rPr lang="en-US" sz="1600" b="1" i="0" dirty="0">
                <a:solidFill>
                  <a:srgbClr val="FBCA58"/>
                </a:solidFill>
                <a:latin typeface="Century Gothic" panose="020B0502020202020204" pitchFamily="34" charset="0"/>
                <a:cs typeface="Futura Medium" panose="020B0602020204020303" pitchFamily="34" charset="-79"/>
              </a:rPr>
              <a:t>Recite</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399245" y="658432"/>
            <a:ext cx="8954305" cy="1914525"/>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Go over the steps they already know from this unit, or from relevant prior knowledge.  </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Tree>
    <p:extLst>
      <p:ext uri="{BB962C8B-B14F-4D97-AF65-F5344CB8AC3E}">
        <p14:creationId xmlns:p14="http://schemas.microsoft.com/office/powerpoint/2010/main" val="1007288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R) Recall">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userDrawn="1"/>
        </p:nvSpPr>
        <p:spPr>
          <a:xfrm>
            <a:off x="295275" y="219714"/>
            <a:ext cx="1533525" cy="352426"/>
          </a:xfrm>
          <a:prstGeom prst="rect">
            <a:avLst/>
          </a:prstGeom>
          <a:solidFill>
            <a:srgbClr val="692B7D"/>
          </a:solidFill>
        </p:spPr>
        <p:txBody>
          <a:bodyPr wrap="square" rtlCol="0" anchor="ctr">
            <a:noAutofit/>
          </a:bodyPr>
          <a:lstStyle/>
          <a:p>
            <a:pPr algn="l"/>
            <a:r>
              <a:rPr lang="en-US" sz="1600" b="1" i="0" dirty="0">
                <a:solidFill>
                  <a:srgbClr val="FBCA58"/>
                </a:solidFill>
                <a:latin typeface="Century Gothic" panose="020B0502020202020204" pitchFamily="34" charset="0"/>
                <a:cs typeface="Futura Medium" panose="020B0602020204020303" pitchFamily="34" charset="-79"/>
              </a:rPr>
              <a:t>Recall</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399245" y="684190"/>
            <a:ext cx="8954305" cy="1900238"/>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Practicing the steps they already know together. This should be guided practice. </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Tree>
    <p:extLst>
      <p:ext uri="{BB962C8B-B14F-4D97-AF65-F5344CB8AC3E}">
        <p14:creationId xmlns:p14="http://schemas.microsoft.com/office/powerpoint/2010/main" val="1294523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image" Target="../media/image1.jpeg"/><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ACB8789-C5D7-6249-9847-EB3816E191ED}"/>
              </a:ext>
            </a:extLst>
          </p:cNvPr>
          <p:cNvSpPr/>
          <p:nvPr userDrawn="1"/>
        </p:nvSpPr>
        <p:spPr>
          <a:xfrm>
            <a:off x="0" y="0"/>
            <a:ext cx="12192000" cy="6858000"/>
          </a:xfrm>
          <a:prstGeom prst="rect">
            <a:avLst/>
          </a:prstGeom>
          <a:solidFill>
            <a:srgbClr val="692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886F1C9-C15E-0448-B006-3ECFAB54CD2D}"/>
              </a:ext>
            </a:extLst>
          </p:cNvPr>
          <p:cNvSpPr/>
          <p:nvPr userDrawn="1"/>
        </p:nvSpPr>
        <p:spPr>
          <a:xfrm>
            <a:off x="-66676" y="221673"/>
            <a:ext cx="12258675" cy="6414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4F9A874-5CE1-8647-AFA9-BD43474DD64E}"/>
              </a:ext>
            </a:extLst>
          </p:cNvPr>
          <p:cNvPicPr>
            <a:picLocks noChangeAspect="1"/>
          </p:cNvPicPr>
          <p:nvPr userDrawn="1"/>
        </p:nvPicPr>
        <p:blipFill>
          <a:blip r:embed="rId14"/>
          <a:stretch>
            <a:fillRect/>
          </a:stretch>
        </p:blipFill>
        <p:spPr>
          <a:xfrm>
            <a:off x="10640451" y="6085119"/>
            <a:ext cx="1168470" cy="509380"/>
          </a:xfrm>
          <a:prstGeom prst="rect">
            <a:avLst/>
          </a:prstGeom>
        </p:spPr>
      </p:pic>
    </p:spTree>
    <p:extLst>
      <p:ext uri="{BB962C8B-B14F-4D97-AF65-F5344CB8AC3E}">
        <p14:creationId xmlns:p14="http://schemas.microsoft.com/office/powerpoint/2010/main" val="4030593586"/>
      </p:ext>
    </p:extLst>
  </p:cSld>
  <p:clrMap bg1="lt1" tx1="dk1" bg2="lt2" tx2="dk2" accent1="accent1" accent2="accent2" accent3="accent3" accent4="accent4" accent5="accent5" accent6="accent6" hlink="hlink" folHlink="folHlink"/>
  <p:sldLayoutIdLst>
    <p:sldLayoutId id="2147484258" r:id="rId1"/>
    <p:sldLayoutId id="2147484233" r:id="rId2"/>
    <p:sldLayoutId id="2147484234" r:id="rId3"/>
    <p:sldLayoutId id="2147484235" r:id="rId4"/>
    <p:sldLayoutId id="2147484236" r:id="rId5"/>
    <p:sldLayoutId id="2147484257" r:id="rId6"/>
    <p:sldLayoutId id="2147484255" r:id="rId7"/>
    <p:sldLayoutId id="2147484237" r:id="rId8"/>
    <p:sldLayoutId id="2147484238" r:id="rId9"/>
    <p:sldLayoutId id="2147484239" r:id="rId10"/>
    <p:sldLayoutId id="2147484240" r:id="rId11"/>
    <p:sldLayoutId id="214748429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13AA52D-1531-D74F-B0A5-6078D4C9110F}"/>
              </a:ext>
            </a:extLst>
          </p:cNvPr>
          <p:cNvSpPr/>
          <p:nvPr userDrawn="1"/>
        </p:nvSpPr>
        <p:spPr>
          <a:xfrm>
            <a:off x="0" y="0"/>
            <a:ext cx="12192000" cy="6858000"/>
          </a:xfrm>
          <a:prstGeom prst="rect">
            <a:avLst/>
          </a:prstGeom>
          <a:solidFill>
            <a:srgbClr val="2E54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BC489FE-D005-E249-B3C3-A41B78A14714}"/>
              </a:ext>
            </a:extLst>
          </p:cNvPr>
          <p:cNvSpPr/>
          <p:nvPr userDrawn="1"/>
        </p:nvSpPr>
        <p:spPr>
          <a:xfrm>
            <a:off x="0" y="221672"/>
            <a:ext cx="12192000" cy="6372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DC76C98-0227-3747-80B1-ED384456CDE8}"/>
              </a:ext>
            </a:extLst>
          </p:cNvPr>
          <p:cNvPicPr>
            <a:picLocks noChangeAspect="1"/>
          </p:cNvPicPr>
          <p:nvPr userDrawn="1"/>
        </p:nvPicPr>
        <p:blipFill>
          <a:blip r:embed="rId19"/>
          <a:stretch>
            <a:fillRect/>
          </a:stretch>
        </p:blipFill>
        <p:spPr>
          <a:xfrm>
            <a:off x="10640451" y="6085119"/>
            <a:ext cx="1168470" cy="509380"/>
          </a:xfrm>
          <a:prstGeom prst="rect">
            <a:avLst/>
          </a:prstGeom>
        </p:spPr>
      </p:pic>
    </p:spTree>
    <p:extLst>
      <p:ext uri="{BB962C8B-B14F-4D97-AF65-F5344CB8AC3E}">
        <p14:creationId xmlns:p14="http://schemas.microsoft.com/office/powerpoint/2010/main" val="288887113"/>
      </p:ext>
    </p:extLst>
  </p:cSld>
  <p:clrMap bg1="lt1" tx1="dk1" bg2="lt2" tx2="dk2" accent1="accent1" accent2="accent2" accent3="accent3" accent4="accent4" accent5="accent5" accent6="accent6" hlink="hlink" folHlink="folHlink"/>
  <p:sldLayoutIdLst>
    <p:sldLayoutId id="2147484294" r:id="rId1"/>
    <p:sldLayoutId id="2147484295" r:id="rId2"/>
    <p:sldLayoutId id="2147484288" r:id="rId3"/>
    <p:sldLayoutId id="2147484275" r:id="rId4"/>
    <p:sldLayoutId id="2147484276" r:id="rId5"/>
    <p:sldLayoutId id="2147484293" r:id="rId6"/>
    <p:sldLayoutId id="2147484277" r:id="rId7"/>
    <p:sldLayoutId id="2147484278" r:id="rId8"/>
    <p:sldLayoutId id="2147484279" r:id="rId9"/>
    <p:sldLayoutId id="2147484280" r:id="rId10"/>
    <p:sldLayoutId id="2147484281" r:id="rId11"/>
    <p:sldLayoutId id="2147484282" r:id="rId12"/>
    <p:sldLayoutId id="2147484283" r:id="rId13"/>
    <p:sldLayoutId id="2147484284" r:id="rId14"/>
    <p:sldLayoutId id="2147484285" r:id="rId15"/>
    <p:sldLayoutId id="2147484286" r:id="rId16"/>
    <p:sldLayoutId id="2147484296"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2.WAV"/><Relationship Id="rId1" Type="http://schemas.microsoft.com/office/2007/relationships/media" Target="../media/media2.WAV"/><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4.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9.xml"/><Relationship Id="rId1" Type="http://schemas.openxmlformats.org/officeDocument/2006/relationships/video" Target="https://player.vimeo.com/video/200736982?h=d38b4c02df&amp;app_id=122963" TargetMode="External"/><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9.xml"/><Relationship Id="rId1" Type="http://schemas.openxmlformats.org/officeDocument/2006/relationships/video" Target="https://player.vimeo.com/video/201202364?h=46138e58d3&amp;app_id=122963" TargetMode="External"/><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9.xml"/><Relationship Id="rId1" Type="http://schemas.openxmlformats.org/officeDocument/2006/relationships/video" Target="https://player.vimeo.com/video/200749564?h=9c62d7113a&amp;app_id=122963" TargetMode="External"/><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D98F31-6758-76AB-129C-39EC5F7330DC}"/>
              </a:ext>
            </a:extLst>
          </p:cNvPr>
          <p:cNvSpPr>
            <a:spLocks noGrp="1"/>
          </p:cNvSpPr>
          <p:nvPr>
            <p:ph type="body" sz="quarter" idx="10"/>
          </p:nvPr>
        </p:nvSpPr>
        <p:spPr/>
        <p:txBody>
          <a:bodyPr/>
          <a:lstStyle/>
          <a:p>
            <a:r>
              <a:rPr lang="en-GB" dirty="0"/>
              <a:t>Rule up your page so it is in a Cornell Notes style.</a:t>
            </a:r>
            <a:endParaRPr lang="en-AU" dirty="0"/>
          </a:p>
        </p:txBody>
      </p:sp>
      <p:sp>
        <p:nvSpPr>
          <p:cNvPr id="3" name="Text Placeholder 2">
            <a:extLst>
              <a:ext uri="{FF2B5EF4-FFF2-40B4-BE49-F238E27FC236}">
                <a16:creationId xmlns:a16="http://schemas.microsoft.com/office/drawing/2014/main" id="{F9877FC3-213D-D51D-266C-43D2CDC61EA6}"/>
              </a:ext>
            </a:extLst>
          </p:cNvPr>
          <p:cNvSpPr>
            <a:spLocks noGrp="1"/>
          </p:cNvSpPr>
          <p:nvPr>
            <p:ph type="body" sz="quarter" idx="11"/>
          </p:nvPr>
        </p:nvSpPr>
        <p:spPr>
          <a:xfrm>
            <a:off x="4841823" y="2066578"/>
            <a:ext cx="6916588" cy="4385737"/>
          </a:xfrm>
        </p:spPr>
        <p:txBody>
          <a:bodyPr/>
          <a:lstStyle/>
          <a:p>
            <a:pPr marL="457200" indent="-457200">
              <a:buFont typeface="Arial" panose="020B0604020202020204" pitchFamily="34" charset="0"/>
              <a:buChar char="•"/>
            </a:pPr>
            <a:r>
              <a:rPr lang="en-GB" dirty="0"/>
              <a:t>Rule up about 5cm from the left of the page</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r>
              <a:rPr lang="en-GB" dirty="0"/>
              <a:t>Rule up about 5-6 lines from the bottom</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r>
              <a:rPr lang="en-GB" dirty="0"/>
              <a:t>The left column is our “Key Terms”, the right is our “Notes”, and the bottom is our “Summary”.</a:t>
            </a:r>
            <a:endParaRPr lang="en-AU" dirty="0"/>
          </a:p>
        </p:txBody>
      </p:sp>
      <p:pic>
        <p:nvPicPr>
          <p:cNvPr id="4" name="Picture 2" descr="Tips for Using the Cornell Note-Taking Method - Law School ...">
            <a:extLst>
              <a:ext uri="{FF2B5EF4-FFF2-40B4-BE49-F238E27FC236}">
                <a16:creationId xmlns:a16="http://schemas.microsoft.com/office/drawing/2014/main" id="{ADAC06DF-0B47-CD7A-7BB1-10967169EB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732"/>
          <a:stretch/>
        </p:blipFill>
        <p:spPr bwMode="auto">
          <a:xfrm>
            <a:off x="309304" y="1337015"/>
            <a:ext cx="4295958" cy="5049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8281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C7F2C7-D8C7-4C2B-86BE-EFAD063DC986}"/>
              </a:ext>
            </a:extLst>
          </p:cNvPr>
          <p:cNvSpPr>
            <a:spLocks noGrp="1"/>
          </p:cNvSpPr>
          <p:nvPr>
            <p:ph type="body" sz="quarter" idx="14"/>
          </p:nvPr>
        </p:nvSpPr>
        <p:spPr/>
        <p:txBody>
          <a:bodyPr>
            <a:noAutofit/>
          </a:bodyPr>
          <a:lstStyle/>
          <a:p>
            <a:r>
              <a:rPr lang="en-AU" sz="2400" dirty="0"/>
              <a:t>Why do we learn Science?</a:t>
            </a:r>
          </a:p>
        </p:txBody>
      </p:sp>
      <p:pic>
        <p:nvPicPr>
          <p:cNvPr id="11" name="The_Nature_of_Science.mp4">
            <a:hlinkClick r:id="" action="ppaction://media"/>
            <a:extLst>
              <a:ext uri="{FF2B5EF4-FFF2-40B4-BE49-F238E27FC236}">
                <a16:creationId xmlns:a16="http://schemas.microsoft.com/office/drawing/2014/main" id="{6319B6C5-6104-C215-129F-0753799A4EC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7841" y="814109"/>
            <a:ext cx="9636980" cy="5420801"/>
          </a:xfrm>
          <a:prstGeom prst="rect">
            <a:avLst/>
          </a:prstGeom>
        </p:spPr>
      </p:pic>
      <p:sp>
        <p:nvSpPr>
          <p:cNvPr id="12" name="TextBox 11">
            <a:extLst>
              <a:ext uri="{FF2B5EF4-FFF2-40B4-BE49-F238E27FC236}">
                <a16:creationId xmlns:a16="http://schemas.microsoft.com/office/drawing/2014/main" id="{B49E0CF7-2A81-D2B3-90DB-DE985FDAFD95}"/>
              </a:ext>
            </a:extLst>
          </p:cNvPr>
          <p:cNvSpPr txBox="1"/>
          <p:nvPr/>
        </p:nvSpPr>
        <p:spPr>
          <a:xfrm>
            <a:off x="9764314" y="1171972"/>
            <a:ext cx="2300353" cy="4154984"/>
          </a:xfrm>
          <a:prstGeom prst="rect">
            <a:avLst/>
          </a:prstGeom>
          <a:noFill/>
        </p:spPr>
        <p:txBody>
          <a:bodyPr wrap="square" rtlCol="0">
            <a:spAutoFit/>
          </a:bodyPr>
          <a:lstStyle/>
          <a:p>
            <a:r>
              <a:rPr lang="en-GB" sz="2400" dirty="0">
                <a:latin typeface="+mj-lt"/>
              </a:rPr>
              <a:t>Questions: </a:t>
            </a:r>
          </a:p>
          <a:p>
            <a:pPr marL="457189" indent="-457189">
              <a:buAutoNum type="arabicParenR"/>
            </a:pPr>
            <a:endParaRPr lang="en-GB" sz="2400" dirty="0">
              <a:latin typeface="+mj-lt"/>
            </a:endParaRPr>
          </a:p>
          <a:p>
            <a:pPr marL="457189" indent="-457189">
              <a:buAutoNum type="arabicParenR"/>
            </a:pPr>
            <a:r>
              <a:rPr lang="en-GB" sz="2400" dirty="0">
                <a:latin typeface="+mj-lt"/>
              </a:rPr>
              <a:t>W</a:t>
            </a:r>
            <a:r>
              <a:rPr lang="en-GB" sz="2400" dirty="0">
                <a:solidFill>
                  <a:srgbClr val="000000"/>
                </a:solidFill>
                <a:latin typeface="+mj-lt"/>
              </a:rPr>
              <a:t>hy do people do science</a:t>
            </a:r>
            <a:r>
              <a:rPr lang="en-AU" sz="2400" dirty="0">
                <a:solidFill>
                  <a:srgbClr val="000000"/>
                </a:solidFill>
                <a:latin typeface="+mj-lt"/>
              </a:rPr>
              <a:t>? </a:t>
            </a:r>
          </a:p>
          <a:p>
            <a:pPr marL="457189" indent="-457189">
              <a:buAutoNum type="arabicParenR"/>
            </a:pPr>
            <a:r>
              <a:rPr lang="en-GB" sz="2400" dirty="0">
                <a:solidFill>
                  <a:srgbClr val="000000"/>
                </a:solidFill>
                <a:latin typeface="+mj-lt"/>
              </a:rPr>
              <a:t>How has science impacted weather forecasts? </a:t>
            </a:r>
          </a:p>
          <a:p>
            <a:pPr marL="457189" indent="-457189">
              <a:buAutoNum type="arabicParenR"/>
            </a:pPr>
            <a:endParaRPr lang="en-GB" sz="2400" dirty="0">
              <a:solidFill>
                <a:srgbClr val="000000"/>
              </a:solidFill>
              <a:latin typeface="Open Sans"/>
            </a:endParaRPr>
          </a:p>
        </p:txBody>
      </p:sp>
    </p:spTree>
    <p:extLst>
      <p:ext uri="{BB962C8B-B14F-4D97-AF65-F5344CB8AC3E}">
        <p14:creationId xmlns:p14="http://schemas.microsoft.com/office/powerpoint/2010/main" val="1507286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2995"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vol="80000">
                <p:cTn id="12" fill="hold" display="0">
                  <p:stCondLst>
                    <p:cond delay="indefinite"/>
                  </p:stCondLst>
                </p:cTn>
                <p:tgtEl>
                  <p:spTgt spid="11"/>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C7F2C7-D8C7-4C2B-86BE-EFAD063DC986}"/>
              </a:ext>
            </a:extLst>
          </p:cNvPr>
          <p:cNvSpPr>
            <a:spLocks noGrp="1"/>
          </p:cNvSpPr>
          <p:nvPr>
            <p:ph type="body" sz="quarter" idx="14"/>
          </p:nvPr>
        </p:nvSpPr>
        <p:spPr/>
        <p:txBody>
          <a:bodyPr>
            <a:noAutofit/>
          </a:bodyPr>
          <a:lstStyle/>
          <a:p>
            <a:r>
              <a:rPr lang="en-AU" sz="2400" dirty="0"/>
              <a:t>Science in our everyday lives</a:t>
            </a:r>
          </a:p>
        </p:txBody>
      </p:sp>
      <p:sp>
        <p:nvSpPr>
          <p:cNvPr id="3" name="Google Shape;256;p42">
            <a:extLst>
              <a:ext uri="{FF2B5EF4-FFF2-40B4-BE49-F238E27FC236}">
                <a16:creationId xmlns:a16="http://schemas.microsoft.com/office/drawing/2014/main" id="{6AAF7F61-094F-A4CC-FD86-2F854677540F}"/>
              </a:ext>
            </a:extLst>
          </p:cNvPr>
          <p:cNvSpPr txBox="1">
            <a:spLocks/>
          </p:cNvSpPr>
          <p:nvPr/>
        </p:nvSpPr>
        <p:spPr>
          <a:xfrm>
            <a:off x="295275" y="828821"/>
            <a:ext cx="11462716" cy="5420800"/>
          </a:xfrm>
          <a:prstGeom prst="rect">
            <a:avLst/>
          </a:prstGeom>
          <a:noFill/>
          <a:ln>
            <a:noFill/>
          </a:ln>
        </p:spPr>
        <p:txBody>
          <a:bodyPr spcFirstLastPara="1" wrap="square" lIns="121900" tIns="121900" rIns="121900" bIns="1219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dirty="0">
                <a:latin typeface="+mj-lt"/>
              </a:rPr>
              <a:t>It's easy to take technology for granted in our daily lives. But all of the things we rely on – from cars and computers to medicines and air conditioning – were made possible by scientific discoveries.</a:t>
            </a:r>
          </a:p>
        </p:txBody>
      </p:sp>
      <p:grpSp>
        <p:nvGrpSpPr>
          <p:cNvPr id="4" name="Group 3">
            <a:extLst>
              <a:ext uri="{FF2B5EF4-FFF2-40B4-BE49-F238E27FC236}">
                <a16:creationId xmlns:a16="http://schemas.microsoft.com/office/drawing/2014/main" id="{B30443AE-F27E-64B5-7506-0C89F538484C}"/>
              </a:ext>
            </a:extLst>
          </p:cNvPr>
          <p:cNvGrpSpPr/>
          <p:nvPr/>
        </p:nvGrpSpPr>
        <p:grpSpPr>
          <a:xfrm>
            <a:off x="295275" y="3433884"/>
            <a:ext cx="7695797" cy="1366769"/>
            <a:chOff x="417546" y="4118846"/>
            <a:chExt cx="7695797" cy="3382522"/>
          </a:xfrm>
        </p:grpSpPr>
        <p:sp>
          <p:nvSpPr>
            <p:cNvPr id="5" name="Rectangle 4">
              <a:extLst>
                <a:ext uri="{FF2B5EF4-FFF2-40B4-BE49-F238E27FC236}">
                  <a16:creationId xmlns:a16="http://schemas.microsoft.com/office/drawing/2014/main" id="{2AD0BF17-A3B6-B019-0B4C-346EDCAC26CC}"/>
                </a:ext>
              </a:extLst>
            </p:cNvPr>
            <p:cNvSpPr/>
            <p:nvPr/>
          </p:nvSpPr>
          <p:spPr>
            <a:xfrm>
              <a:off x="419101" y="4130933"/>
              <a:ext cx="7694242" cy="3370435"/>
            </a:xfrm>
            <a:prstGeom prst="rect">
              <a:avLst/>
            </a:prstGeom>
            <a:solidFill>
              <a:srgbClr val="FBC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7" name="Rectangle 6">
              <a:extLst>
                <a:ext uri="{FF2B5EF4-FFF2-40B4-BE49-F238E27FC236}">
                  <a16:creationId xmlns:a16="http://schemas.microsoft.com/office/drawing/2014/main" id="{73541FD0-67A0-DEAE-3FD8-A28F71C4271F}"/>
                </a:ext>
              </a:extLst>
            </p:cNvPr>
            <p:cNvSpPr/>
            <p:nvPr/>
          </p:nvSpPr>
          <p:spPr>
            <a:xfrm>
              <a:off x="417546" y="4118846"/>
              <a:ext cx="2765080" cy="998315"/>
            </a:xfrm>
            <a:prstGeom prst="rect">
              <a:avLst/>
            </a:prstGeom>
            <a:solidFill>
              <a:srgbClr val="2E54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BCA58"/>
                  </a:solidFill>
                </a:rPr>
                <a:t>Question</a:t>
              </a:r>
              <a:endParaRPr lang="en-AU" sz="2800" b="1" dirty="0">
                <a:solidFill>
                  <a:srgbClr val="FBCA58"/>
                </a:solidFill>
              </a:endParaRPr>
            </a:p>
          </p:txBody>
        </p:sp>
        <p:sp>
          <p:nvSpPr>
            <p:cNvPr id="8" name="TextBox 7">
              <a:extLst>
                <a:ext uri="{FF2B5EF4-FFF2-40B4-BE49-F238E27FC236}">
                  <a16:creationId xmlns:a16="http://schemas.microsoft.com/office/drawing/2014/main" id="{C4616AFE-9853-1210-4F9B-8A84D12E3190}"/>
                </a:ext>
              </a:extLst>
            </p:cNvPr>
            <p:cNvSpPr txBox="1"/>
            <p:nvPr/>
          </p:nvSpPr>
          <p:spPr>
            <a:xfrm>
              <a:off x="419100" y="5154266"/>
              <a:ext cx="7694243" cy="2212011"/>
            </a:xfrm>
            <a:prstGeom prst="rect">
              <a:avLst/>
            </a:prstGeom>
            <a:noFill/>
            <a:ln>
              <a:noFill/>
            </a:ln>
          </p:spPr>
          <p:txBody>
            <a:bodyPr wrap="square" rtlCol="0" anchor="t" anchorCtr="0">
              <a:normAutofit lnSpcReduction="10000"/>
            </a:bodyPr>
            <a:lstStyle/>
            <a:p>
              <a:pPr algn="l"/>
              <a:r>
                <a:rPr lang="en-US" sz="2800" dirty="0">
                  <a:latin typeface="Century Gothic" panose="020B0502020202020204" pitchFamily="34" charset="0"/>
                  <a:cs typeface="Futura Medium" panose="020B0602020204020303" pitchFamily="34" charset="-79"/>
                </a:rPr>
                <a:t>What are some things that you have in your life thanks to science and technology?</a:t>
              </a:r>
              <a:endParaRPr lang="en-AU" sz="2800" dirty="0">
                <a:latin typeface="Century Gothic" panose="020B0502020202020204" pitchFamily="34" charset="0"/>
                <a:cs typeface="Futura Medium" panose="020B0602020204020303" pitchFamily="34" charset="-79"/>
              </a:endParaRPr>
            </a:p>
          </p:txBody>
        </p:sp>
      </p:grpSp>
      <p:pic>
        <p:nvPicPr>
          <p:cNvPr id="9" name="MS900074799[1].wav">
            <a:hlinkClick r:id="" action="ppaction://media"/>
            <a:extLst>
              <a:ext uri="{FF2B5EF4-FFF2-40B4-BE49-F238E27FC236}">
                <a16:creationId xmlns:a16="http://schemas.microsoft.com/office/drawing/2014/main" id="{326A79B2-9032-F241-8929-5265AC7B7149}"/>
              </a:ext>
            </a:extLst>
          </p:cNvPr>
          <p:cNvPicPr>
            <a:picLocks noRot="1" noChangeAspect="1"/>
          </p:cNvPicPr>
          <p:nvPr>
            <a:audioFile r:link="rId2"/>
            <p:extLst>
              <p:ext uri="{DAA4B4D4-6D71-4841-9C94-3DE7FCFB9230}">
                <p14:media xmlns:p14="http://schemas.microsoft.com/office/powerpoint/2010/main" r:embed="rId1"/>
              </p:ext>
            </p:extLst>
          </p:nvPr>
        </p:nvPicPr>
        <p:blipFill>
          <a:blip r:embed="rId4" cstate="print"/>
          <a:stretch>
            <a:fillRect/>
          </a:stretch>
        </p:blipFill>
        <p:spPr>
          <a:xfrm>
            <a:off x="9232851" y="4407878"/>
            <a:ext cx="186996" cy="186996"/>
          </a:xfrm>
          <a:prstGeom prst="rect">
            <a:avLst/>
          </a:prstGeom>
        </p:spPr>
      </p:pic>
      <p:sp>
        <p:nvSpPr>
          <p:cNvPr id="10" name="Oval 9">
            <a:extLst>
              <a:ext uri="{FF2B5EF4-FFF2-40B4-BE49-F238E27FC236}">
                <a16:creationId xmlns:a16="http://schemas.microsoft.com/office/drawing/2014/main" id="{E67F35A3-C311-7393-2CAC-4B2B43C27107}"/>
              </a:ext>
            </a:extLst>
          </p:cNvPr>
          <p:cNvSpPr/>
          <p:nvPr/>
        </p:nvSpPr>
        <p:spPr>
          <a:xfrm>
            <a:off x="9052493" y="3351761"/>
            <a:ext cx="1569721" cy="1448892"/>
          </a:xfrm>
          <a:prstGeom prst="ellipse">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1" name="Oval 10">
            <a:extLst>
              <a:ext uri="{FF2B5EF4-FFF2-40B4-BE49-F238E27FC236}">
                <a16:creationId xmlns:a16="http://schemas.microsoft.com/office/drawing/2014/main" id="{42AD848D-E3E9-EF52-BD05-784163EDD406}"/>
              </a:ext>
            </a:extLst>
          </p:cNvPr>
          <p:cNvSpPr/>
          <p:nvPr/>
        </p:nvSpPr>
        <p:spPr>
          <a:xfrm>
            <a:off x="9052493" y="3351761"/>
            <a:ext cx="1569721" cy="1448892"/>
          </a:xfrm>
          <a:prstGeom prst="ellipse">
            <a:avLst/>
          </a:prstGeom>
          <a:solidFill>
            <a:srgbClr val="00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srgbClr val="002060"/>
              </a:solidFill>
            </a:endParaRPr>
          </a:p>
        </p:txBody>
      </p:sp>
      <p:sp>
        <p:nvSpPr>
          <p:cNvPr id="12" name="TextBox 11">
            <a:extLst>
              <a:ext uri="{FF2B5EF4-FFF2-40B4-BE49-F238E27FC236}">
                <a16:creationId xmlns:a16="http://schemas.microsoft.com/office/drawing/2014/main" id="{9933333C-A420-A3B4-B450-E7CB9F529715}"/>
              </a:ext>
            </a:extLst>
          </p:cNvPr>
          <p:cNvSpPr txBox="1"/>
          <p:nvPr/>
        </p:nvSpPr>
        <p:spPr>
          <a:xfrm>
            <a:off x="10732567" y="3792114"/>
            <a:ext cx="1162603" cy="338554"/>
          </a:xfrm>
          <a:prstGeom prst="rect">
            <a:avLst/>
          </a:prstGeom>
          <a:noFill/>
        </p:spPr>
        <p:txBody>
          <a:bodyPr wrap="square" rtlCol="0">
            <a:spAutoFit/>
          </a:bodyPr>
          <a:lstStyle/>
          <a:p>
            <a:pPr algn="ctr"/>
            <a:r>
              <a:rPr lang="en-GB" sz="1600" dirty="0"/>
              <a:t>3 minutes</a:t>
            </a:r>
          </a:p>
        </p:txBody>
      </p:sp>
    </p:spTree>
    <p:extLst>
      <p:ext uri="{BB962C8B-B14F-4D97-AF65-F5344CB8AC3E}">
        <p14:creationId xmlns:p14="http://schemas.microsoft.com/office/powerpoint/2010/main" val="16349152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180000"/>
                                        <p:tgtEl>
                                          <p:spTgt spid="11"/>
                                        </p:tgtEl>
                                      </p:cBhvr>
                                    </p:animEffect>
                                  </p:childTnLst>
                                </p:cTn>
                              </p:par>
                            </p:childTnLst>
                          </p:cTn>
                        </p:par>
                        <p:par>
                          <p:cTn id="8" fill="hold">
                            <p:stCondLst>
                              <p:cond delay="180000"/>
                            </p:stCondLst>
                            <p:childTnLst>
                              <p:par>
                                <p:cTn id="9" presetID="1" presetClass="mediacall" presetSubtype="0" fill="hold" nodeType="afterEffect">
                                  <p:stCondLst>
                                    <p:cond delay="0"/>
                                  </p:stCondLst>
                                  <p:childTnLst>
                                    <p:cmd type="call" cmd="playFrom(0.0)">
                                      <p:cBhvr>
                                        <p:cTn id="10" dur="2178" fill="hold"/>
                                        <p:tgtEl>
                                          <p:spTgt spid="9"/>
                                        </p:tgtEl>
                                      </p:cBhvr>
                                    </p:cmd>
                                  </p:childTnLst>
                                </p:cTn>
                              </p:par>
                            </p:childTnLst>
                          </p:cTn>
                        </p:par>
                      </p:childTnLst>
                    </p:cTn>
                  </p:par>
                </p:childTnLst>
              </p:cTn>
              <p:nextCondLst>
                <p:cond evt="onClick" delay="0">
                  <p:tgtEl>
                    <p:spTgt spid="10"/>
                  </p:tgtEl>
                </p:cond>
              </p:nextCondLst>
            </p:seq>
            <p:audio>
              <p:cMediaNode>
                <p:cTn id="11" fill="hold" display="0">
                  <p:stCondLst>
                    <p:cond delay="indefinite"/>
                  </p:stCondLst>
                  <p:endCondLst>
                    <p:cond evt="onNext" delay="0">
                      <p:tgtEl>
                        <p:sldTgt/>
                      </p:tgtEl>
                    </p:cond>
                    <p:cond evt="onPrev" delay="0">
                      <p:tgtEl>
                        <p:sldTgt/>
                      </p:tgtEl>
                    </p:cond>
                    <p:cond evt="onStopAudio" delay="0">
                      <p:tgtEl>
                        <p:sldTgt/>
                      </p:tgtEl>
                    </p:cond>
                  </p:endCondLst>
                </p:cTn>
                <p:tgtEl>
                  <p:spTgt spid="9"/>
                </p:tgtEl>
              </p:cMediaNode>
            </p:audio>
          </p:childTnLst>
        </p:cTn>
      </p:par>
    </p:tnLst>
    <p:bldLst>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C7F2C7-D8C7-4C2B-86BE-EFAD063DC986}"/>
              </a:ext>
            </a:extLst>
          </p:cNvPr>
          <p:cNvSpPr>
            <a:spLocks noGrp="1"/>
          </p:cNvSpPr>
          <p:nvPr>
            <p:ph type="body" sz="quarter" idx="14"/>
          </p:nvPr>
        </p:nvSpPr>
        <p:spPr/>
        <p:txBody>
          <a:bodyPr>
            <a:noAutofit/>
          </a:bodyPr>
          <a:lstStyle/>
          <a:p>
            <a:r>
              <a:rPr lang="en-AU" sz="2400" dirty="0"/>
              <a:t>Science in our everyday lives</a:t>
            </a:r>
          </a:p>
        </p:txBody>
      </p:sp>
      <p:grpSp>
        <p:nvGrpSpPr>
          <p:cNvPr id="4" name="Group 3">
            <a:extLst>
              <a:ext uri="{FF2B5EF4-FFF2-40B4-BE49-F238E27FC236}">
                <a16:creationId xmlns:a16="http://schemas.microsoft.com/office/drawing/2014/main" id="{A5D6BE67-5F84-EA33-232B-30603449F8BD}"/>
              </a:ext>
            </a:extLst>
          </p:cNvPr>
          <p:cNvGrpSpPr/>
          <p:nvPr/>
        </p:nvGrpSpPr>
        <p:grpSpPr>
          <a:xfrm>
            <a:off x="315153" y="840971"/>
            <a:ext cx="7695797" cy="1366769"/>
            <a:chOff x="417546" y="4118846"/>
            <a:chExt cx="7695797" cy="3382522"/>
          </a:xfrm>
        </p:grpSpPr>
        <p:sp>
          <p:nvSpPr>
            <p:cNvPr id="5" name="Rectangle 4">
              <a:extLst>
                <a:ext uri="{FF2B5EF4-FFF2-40B4-BE49-F238E27FC236}">
                  <a16:creationId xmlns:a16="http://schemas.microsoft.com/office/drawing/2014/main" id="{78EFCC77-D1B3-B5D7-6A71-6F0778A1C50C}"/>
                </a:ext>
              </a:extLst>
            </p:cNvPr>
            <p:cNvSpPr/>
            <p:nvPr/>
          </p:nvSpPr>
          <p:spPr>
            <a:xfrm>
              <a:off x="419101" y="4130933"/>
              <a:ext cx="7694242" cy="3370435"/>
            </a:xfrm>
            <a:prstGeom prst="rect">
              <a:avLst/>
            </a:prstGeom>
            <a:solidFill>
              <a:srgbClr val="FBC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 name="Rectangle 5">
              <a:extLst>
                <a:ext uri="{FF2B5EF4-FFF2-40B4-BE49-F238E27FC236}">
                  <a16:creationId xmlns:a16="http://schemas.microsoft.com/office/drawing/2014/main" id="{0FA2AC06-533F-C461-7F78-5A88C86E2D97}"/>
                </a:ext>
              </a:extLst>
            </p:cNvPr>
            <p:cNvSpPr/>
            <p:nvPr/>
          </p:nvSpPr>
          <p:spPr>
            <a:xfrm>
              <a:off x="417546" y="4118846"/>
              <a:ext cx="2765080" cy="998315"/>
            </a:xfrm>
            <a:prstGeom prst="rect">
              <a:avLst/>
            </a:prstGeom>
            <a:solidFill>
              <a:srgbClr val="2E54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BCA58"/>
                  </a:solidFill>
                </a:rPr>
                <a:t>Question</a:t>
              </a:r>
              <a:endParaRPr lang="en-AU" sz="2800" b="1" dirty="0">
                <a:solidFill>
                  <a:srgbClr val="FBCA58"/>
                </a:solidFill>
              </a:endParaRPr>
            </a:p>
          </p:txBody>
        </p:sp>
        <p:sp>
          <p:nvSpPr>
            <p:cNvPr id="7" name="TextBox 6">
              <a:extLst>
                <a:ext uri="{FF2B5EF4-FFF2-40B4-BE49-F238E27FC236}">
                  <a16:creationId xmlns:a16="http://schemas.microsoft.com/office/drawing/2014/main" id="{74685248-FFFC-5562-429C-91DE1005B9CD}"/>
                </a:ext>
              </a:extLst>
            </p:cNvPr>
            <p:cNvSpPr txBox="1"/>
            <p:nvPr/>
          </p:nvSpPr>
          <p:spPr>
            <a:xfrm>
              <a:off x="419100" y="5154266"/>
              <a:ext cx="7694243" cy="2212011"/>
            </a:xfrm>
            <a:prstGeom prst="rect">
              <a:avLst/>
            </a:prstGeom>
            <a:noFill/>
            <a:ln>
              <a:noFill/>
            </a:ln>
          </p:spPr>
          <p:txBody>
            <a:bodyPr wrap="square" rtlCol="0" anchor="t" anchorCtr="0">
              <a:normAutofit lnSpcReduction="10000"/>
            </a:bodyPr>
            <a:lstStyle/>
            <a:p>
              <a:pPr algn="l"/>
              <a:r>
                <a:rPr lang="en-US" sz="2800" dirty="0">
                  <a:latin typeface="Century Gothic" panose="020B0502020202020204" pitchFamily="34" charset="0"/>
                  <a:cs typeface="Futura Medium" panose="020B0602020204020303" pitchFamily="34" charset="-79"/>
                </a:rPr>
                <a:t>What are some things that you have in your life thanks to science and technology?</a:t>
              </a:r>
              <a:endParaRPr lang="en-AU" sz="2800" dirty="0">
                <a:latin typeface="Century Gothic" panose="020B0502020202020204" pitchFamily="34" charset="0"/>
                <a:cs typeface="Futura Medium" panose="020B0602020204020303" pitchFamily="34" charset="-79"/>
              </a:endParaRPr>
            </a:p>
          </p:txBody>
        </p:sp>
      </p:grpSp>
      <p:pic>
        <p:nvPicPr>
          <p:cNvPr id="12" name="Picture 11">
            <a:extLst>
              <a:ext uri="{FF2B5EF4-FFF2-40B4-BE49-F238E27FC236}">
                <a16:creationId xmlns:a16="http://schemas.microsoft.com/office/drawing/2014/main" id="{615D15CD-168D-69B8-3BBB-48ABB3090AF4}"/>
              </a:ext>
            </a:extLst>
          </p:cNvPr>
          <p:cNvPicPr>
            <a:picLocks noChangeAspect="1"/>
          </p:cNvPicPr>
          <p:nvPr/>
        </p:nvPicPr>
        <p:blipFill>
          <a:blip r:embed="rId2"/>
          <a:stretch>
            <a:fillRect/>
          </a:stretch>
        </p:blipFill>
        <p:spPr>
          <a:xfrm>
            <a:off x="4507107" y="3432536"/>
            <a:ext cx="3177786" cy="2114672"/>
          </a:xfrm>
          <a:prstGeom prst="rect">
            <a:avLst/>
          </a:prstGeom>
        </p:spPr>
      </p:pic>
      <p:pic>
        <p:nvPicPr>
          <p:cNvPr id="13" name="Picture 12">
            <a:extLst>
              <a:ext uri="{FF2B5EF4-FFF2-40B4-BE49-F238E27FC236}">
                <a16:creationId xmlns:a16="http://schemas.microsoft.com/office/drawing/2014/main" id="{C037B8F5-F58C-E882-AEDE-8627CAF2C77C}"/>
              </a:ext>
            </a:extLst>
          </p:cNvPr>
          <p:cNvPicPr>
            <a:picLocks noChangeAspect="1"/>
          </p:cNvPicPr>
          <p:nvPr/>
        </p:nvPicPr>
        <p:blipFill>
          <a:blip r:embed="rId3"/>
          <a:stretch>
            <a:fillRect/>
          </a:stretch>
        </p:blipFill>
        <p:spPr>
          <a:xfrm>
            <a:off x="8549686" y="840971"/>
            <a:ext cx="3120134" cy="2095272"/>
          </a:xfrm>
          <a:prstGeom prst="rect">
            <a:avLst/>
          </a:prstGeom>
        </p:spPr>
      </p:pic>
      <p:pic>
        <p:nvPicPr>
          <p:cNvPr id="14" name="Picture 13">
            <a:extLst>
              <a:ext uri="{FF2B5EF4-FFF2-40B4-BE49-F238E27FC236}">
                <a16:creationId xmlns:a16="http://schemas.microsoft.com/office/drawing/2014/main" id="{AE785A1F-78C2-D945-ADD7-AFF6C407511A}"/>
              </a:ext>
            </a:extLst>
          </p:cNvPr>
          <p:cNvPicPr>
            <a:picLocks noChangeAspect="1"/>
          </p:cNvPicPr>
          <p:nvPr/>
        </p:nvPicPr>
        <p:blipFill>
          <a:blip r:embed="rId4"/>
          <a:stretch>
            <a:fillRect/>
          </a:stretch>
        </p:blipFill>
        <p:spPr>
          <a:xfrm>
            <a:off x="418448" y="3429000"/>
            <a:ext cx="3223866" cy="2118208"/>
          </a:xfrm>
          <a:prstGeom prst="rect">
            <a:avLst/>
          </a:prstGeom>
        </p:spPr>
      </p:pic>
      <p:pic>
        <p:nvPicPr>
          <p:cNvPr id="15" name="Picture 14">
            <a:extLst>
              <a:ext uri="{FF2B5EF4-FFF2-40B4-BE49-F238E27FC236}">
                <a16:creationId xmlns:a16="http://schemas.microsoft.com/office/drawing/2014/main" id="{EFF8EBEF-1A14-A1A7-2551-6430692B3BB0}"/>
              </a:ext>
            </a:extLst>
          </p:cNvPr>
          <p:cNvPicPr>
            <a:picLocks noChangeAspect="1"/>
          </p:cNvPicPr>
          <p:nvPr/>
        </p:nvPicPr>
        <p:blipFill rotWithShape="1">
          <a:blip r:embed="rId5"/>
          <a:srcRect l="9545" t="12044" r="16126" b="12333"/>
          <a:stretch/>
        </p:blipFill>
        <p:spPr>
          <a:xfrm>
            <a:off x="8549686" y="3429000"/>
            <a:ext cx="3120134" cy="2118208"/>
          </a:xfrm>
          <a:prstGeom prst="rect">
            <a:avLst/>
          </a:prstGeom>
        </p:spPr>
      </p:pic>
    </p:spTree>
    <p:extLst>
      <p:ext uri="{BB962C8B-B14F-4D97-AF65-F5344CB8AC3E}">
        <p14:creationId xmlns:p14="http://schemas.microsoft.com/office/powerpoint/2010/main" val="184383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C7F2C7-D8C7-4C2B-86BE-EFAD063DC986}"/>
              </a:ext>
            </a:extLst>
          </p:cNvPr>
          <p:cNvSpPr>
            <a:spLocks noGrp="1"/>
          </p:cNvSpPr>
          <p:nvPr>
            <p:ph type="body" sz="quarter" idx="14"/>
          </p:nvPr>
        </p:nvSpPr>
        <p:spPr/>
        <p:txBody>
          <a:bodyPr>
            <a:noAutofit/>
          </a:bodyPr>
          <a:lstStyle/>
          <a:p>
            <a:r>
              <a:rPr lang="en-AU" sz="2400" dirty="0"/>
              <a:t>Science answers questions about the world</a:t>
            </a:r>
          </a:p>
        </p:txBody>
      </p:sp>
      <p:sp>
        <p:nvSpPr>
          <p:cNvPr id="3" name="Google Shape;256;p42">
            <a:extLst>
              <a:ext uri="{FF2B5EF4-FFF2-40B4-BE49-F238E27FC236}">
                <a16:creationId xmlns:a16="http://schemas.microsoft.com/office/drawing/2014/main" id="{6AAF7F61-094F-A4CC-FD86-2F854677540F}"/>
              </a:ext>
            </a:extLst>
          </p:cNvPr>
          <p:cNvSpPr txBox="1">
            <a:spLocks/>
          </p:cNvSpPr>
          <p:nvPr/>
        </p:nvSpPr>
        <p:spPr>
          <a:xfrm>
            <a:off x="295275" y="625621"/>
            <a:ext cx="11462716" cy="5420800"/>
          </a:xfrm>
          <a:prstGeom prst="rect">
            <a:avLst/>
          </a:prstGeom>
          <a:noFill/>
          <a:ln>
            <a:noFill/>
          </a:ln>
        </p:spPr>
        <p:txBody>
          <a:bodyPr spcFirstLastPara="1" wrap="square" lIns="121900" tIns="121900" rIns="121900" bIns="1219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800" dirty="0">
                <a:latin typeface="+mj-lt"/>
              </a:rPr>
              <a:t>Scientists try to answer questions about the world to uncover more knowledge and to solve problems that we have.</a:t>
            </a:r>
          </a:p>
          <a:p>
            <a:pPr marL="0" indent="0">
              <a:buNone/>
            </a:pPr>
            <a:r>
              <a:rPr lang="en-AU" sz="2800" dirty="0">
                <a:latin typeface="+mj-lt"/>
              </a:rPr>
              <a:t>Questions like:</a:t>
            </a:r>
          </a:p>
          <a:p>
            <a:pPr marL="457200" indent="-457200"/>
            <a:r>
              <a:rPr lang="en-AU" sz="2800" dirty="0">
                <a:latin typeface="+mj-lt"/>
              </a:rPr>
              <a:t>How can we cure cancer?</a:t>
            </a:r>
          </a:p>
          <a:p>
            <a:pPr marL="457200" indent="-457200"/>
            <a:r>
              <a:rPr lang="en-AU" sz="2800" dirty="0">
                <a:latin typeface="+mj-lt"/>
              </a:rPr>
              <a:t>What causes gravity?</a:t>
            </a:r>
          </a:p>
          <a:p>
            <a:pPr marL="457200" indent="-457200"/>
            <a:r>
              <a:rPr lang="en-AU" sz="2800" dirty="0">
                <a:latin typeface="+mj-lt"/>
              </a:rPr>
              <a:t>How can we build a faster plane?</a:t>
            </a:r>
          </a:p>
          <a:p>
            <a:pPr marL="457200" indent="-457200"/>
            <a:r>
              <a:rPr lang="en-AU" sz="2800" dirty="0">
                <a:latin typeface="+mj-lt"/>
              </a:rPr>
              <a:t>How do we stop climate change?</a:t>
            </a:r>
          </a:p>
          <a:p>
            <a:pPr marL="0" indent="0">
              <a:buNone/>
            </a:pPr>
            <a:endParaRPr lang="en-US" dirty="0">
              <a:latin typeface="+mj-lt"/>
            </a:endParaRPr>
          </a:p>
        </p:txBody>
      </p:sp>
      <p:sp>
        <p:nvSpPr>
          <p:cNvPr id="13" name="Oval 12">
            <a:extLst>
              <a:ext uri="{FF2B5EF4-FFF2-40B4-BE49-F238E27FC236}">
                <a16:creationId xmlns:a16="http://schemas.microsoft.com/office/drawing/2014/main" id="{55AF14A7-F67C-8A2E-43C8-D467E865AD0F}"/>
              </a:ext>
            </a:extLst>
          </p:cNvPr>
          <p:cNvSpPr/>
          <p:nvPr/>
        </p:nvSpPr>
        <p:spPr>
          <a:xfrm>
            <a:off x="8475639" y="4568938"/>
            <a:ext cx="1569721" cy="1448892"/>
          </a:xfrm>
          <a:prstGeom prst="ellipse">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Oval 13">
            <a:extLst>
              <a:ext uri="{FF2B5EF4-FFF2-40B4-BE49-F238E27FC236}">
                <a16:creationId xmlns:a16="http://schemas.microsoft.com/office/drawing/2014/main" id="{50640314-CF2A-071A-377D-D88B4884A745}"/>
              </a:ext>
            </a:extLst>
          </p:cNvPr>
          <p:cNvSpPr/>
          <p:nvPr/>
        </p:nvSpPr>
        <p:spPr>
          <a:xfrm>
            <a:off x="8475638" y="4568938"/>
            <a:ext cx="1569721" cy="1448892"/>
          </a:xfrm>
          <a:prstGeom prst="ellipse">
            <a:avLst/>
          </a:prstGeom>
          <a:solidFill>
            <a:srgbClr val="00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srgbClr val="002060"/>
              </a:solidFill>
            </a:endParaRPr>
          </a:p>
        </p:txBody>
      </p:sp>
      <p:sp>
        <p:nvSpPr>
          <p:cNvPr id="15" name="TextBox 14">
            <a:extLst>
              <a:ext uri="{FF2B5EF4-FFF2-40B4-BE49-F238E27FC236}">
                <a16:creationId xmlns:a16="http://schemas.microsoft.com/office/drawing/2014/main" id="{3EFB5DD4-5886-1D86-12E5-19552F685812}"/>
              </a:ext>
            </a:extLst>
          </p:cNvPr>
          <p:cNvSpPr txBox="1"/>
          <p:nvPr/>
        </p:nvSpPr>
        <p:spPr>
          <a:xfrm>
            <a:off x="10281187" y="5020256"/>
            <a:ext cx="1162603" cy="338554"/>
          </a:xfrm>
          <a:prstGeom prst="rect">
            <a:avLst/>
          </a:prstGeom>
          <a:noFill/>
        </p:spPr>
        <p:txBody>
          <a:bodyPr wrap="square" rtlCol="0">
            <a:spAutoFit/>
          </a:bodyPr>
          <a:lstStyle/>
          <a:p>
            <a:pPr algn="ctr"/>
            <a:r>
              <a:rPr lang="en-GB" sz="1600" dirty="0"/>
              <a:t>3 minutes</a:t>
            </a:r>
          </a:p>
        </p:txBody>
      </p:sp>
      <p:grpSp>
        <p:nvGrpSpPr>
          <p:cNvPr id="16" name="Group 15">
            <a:extLst>
              <a:ext uri="{FF2B5EF4-FFF2-40B4-BE49-F238E27FC236}">
                <a16:creationId xmlns:a16="http://schemas.microsoft.com/office/drawing/2014/main" id="{4AB750A3-5572-4BD5-ADDC-C88F55222207}"/>
              </a:ext>
            </a:extLst>
          </p:cNvPr>
          <p:cNvGrpSpPr/>
          <p:nvPr/>
        </p:nvGrpSpPr>
        <p:grpSpPr>
          <a:xfrm>
            <a:off x="315153" y="4651061"/>
            <a:ext cx="7695797" cy="1366769"/>
            <a:chOff x="417546" y="4118846"/>
            <a:chExt cx="7695797" cy="3382522"/>
          </a:xfrm>
        </p:grpSpPr>
        <p:sp>
          <p:nvSpPr>
            <p:cNvPr id="17" name="Rectangle 16">
              <a:extLst>
                <a:ext uri="{FF2B5EF4-FFF2-40B4-BE49-F238E27FC236}">
                  <a16:creationId xmlns:a16="http://schemas.microsoft.com/office/drawing/2014/main" id="{FD68F66F-CBC4-12CE-F0C7-1A400A73C942}"/>
                </a:ext>
              </a:extLst>
            </p:cNvPr>
            <p:cNvSpPr/>
            <p:nvPr/>
          </p:nvSpPr>
          <p:spPr>
            <a:xfrm>
              <a:off x="419101" y="4130933"/>
              <a:ext cx="7694242" cy="3370435"/>
            </a:xfrm>
            <a:prstGeom prst="rect">
              <a:avLst/>
            </a:prstGeom>
            <a:solidFill>
              <a:srgbClr val="FBC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8" name="Rectangle 17">
              <a:extLst>
                <a:ext uri="{FF2B5EF4-FFF2-40B4-BE49-F238E27FC236}">
                  <a16:creationId xmlns:a16="http://schemas.microsoft.com/office/drawing/2014/main" id="{6544C804-1BF8-A9CB-3407-E06522115000}"/>
                </a:ext>
              </a:extLst>
            </p:cNvPr>
            <p:cNvSpPr/>
            <p:nvPr/>
          </p:nvSpPr>
          <p:spPr>
            <a:xfrm>
              <a:off x="417546" y="4118846"/>
              <a:ext cx="2765080" cy="998315"/>
            </a:xfrm>
            <a:prstGeom prst="rect">
              <a:avLst/>
            </a:prstGeom>
            <a:solidFill>
              <a:srgbClr val="2E54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BCA58"/>
                  </a:solidFill>
                </a:rPr>
                <a:t>Question</a:t>
              </a:r>
              <a:endParaRPr lang="en-AU" sz="2800" b="1" dirty="0">
                <a:solidFill>
                  <a:srgbClr val="FBCA58"/>
                </a:solidFill>
              </a:endParaRPr>
            </a:p>
          </p:txBody>
        </p:sp>
        <p:sp>
          <p:nvSpPr>
            <p:cNvPr id="19" name="TextBox 18">
              <a:extLst>
                <a:ext uri="{FF2B5EF4-FFF2-40B4-BE49-F238E27FC236}">
                  <a16:creationId xmlns:a16="http://schemas.microsoft.com/office/drawing/2014/main" id="{1024238B-1C0B-9DDB-9443-B0791279A602}"/>
                </a:ext>
              </a:extLst>
            </p:cNvPr>
            <p:cNvSpPr txBox="1"/>
            <p:nvPr/>
          </p:nvSpPr>
          <p:spPr>
            <a:xfrm>
              <a:off x="419100" y="5154266"/>
              <a:ext cx="7694243" cy="2212011"/>
            </a:xfrm>
            <a:prstGeom prst="rect">
              <a:avLst/>
            </a:prstGeom>
            <a:noFill/>
            <a:ln>
              <a:noFill/>
            </a:ln>
          </p:spPr>
          <p:txBody>
            <a:bodyPr wrap="square" rtlCol="0" anchor="t" anchorCtr="0">
              <a:normAutofit lnSpcReduction="10000"/>
            </a:bodyPr>
            <a:lstStyle/>
            <a:p>
              <a:pPr algn="l"/>
              <a:r>
                <a:rPr lang="en-US" sz="2800" dirty="0">
                  <a:latin typeface="Century Gothic" panose="020B0502020202020204" pitchFamily="34" charset="0"/>
                  <a:cs typeface="Futura Medium" panose="020B0602020204020303" pitchFamily="34" charset="-79"/>
                </a:rPr>
                <a:t>What are some questions that you have about the world?</a:t>
              </a:r>
              <a:endParaRPr lang="en-AU" sz="2800" dirty="0">
                <a:latin typeface="Century Gothic" panose="020B0502020202020204" pitchFamily="34" charset="0"/>
                <a:cs typeface="Futura Medium" panose="020B0602020204020303" pitchFamily="34" charset="-79"/>
              </a:endParaRPr>
            </a:p>
          </p:txBody>
        </p:sp>
      </p:grpSp>
    </p:spTree>
    <p:extLst>
      <p:ext uri="{BB962C8B-B14F-4D97-AF65-F5344CB8AC3E}">
        <p14:creationId xmlns:p14="http://schemas.microsoft.com/office/powerpoint/2010/main" val="4042551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13"/>
                    </p:tgtEl>
                  </p:cond>
                </p:stCondLst>
                <p:endSync evt="end" delay="0">
                  <p:rtn val="all"/>
                </p:endSync>
                <p:childTnLst>
                  <p:par>
                    <p:cTn id="14" fill="hold">
                      <p:stCondLst>
                        <p:cond delay="0"/>
                      </p:stCondLst>
                      <p:childTnLst>
                        <p:par>
                          <p:cTn id="15" fill="hold">
                            <p:stCondLst>
                              <p:cond delay="0"/>
                            </p:stCondLst>
                            <p:childTnLst>
                              <p:par>
                                <p:cTn id="16" presetID="21" presetClass="entr" presetSubtype="1"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heel(1)">
                                      <p:cBhvr>
                                        <p:cTn id="18" dur="180000"/>
                                        <p:tgtEl>
                                          <p:spTgt spid="14"/>
                                        </p:tgtEl>
                                      </p:cBhvr>
                                    </p:animEffect>
                                  </p:childTnLst>
                                </p:cTn>
                              </p:par>
                            </p:childTnLst>
                          </p:cTn>
                        </p:par>
                      </p:childTnLst>
                    </p:cTn>
                  </p:par>
                </p:childTnLst>
              </p:cTn>
              <p:nextCondLst>
                <p:cond evt="onClick" delay="0">
                  <p:tgtEl>
                    <p:spTgt spid="13"/>
                  </p:tgtEl>
                </p:cond>
              </p:nextCondLst>
            </p:seq>
          </p:childTnLst>
        </p:cTn>
      </p:par>
    </p:tnLst>
    <p:bldLst>
      <p:bldP spid="13" grpId="0" animBg="1"/>
      <p:bldP spid="14" grpId="0" animBg="1"/>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C7F2C7-D8C7-4C2B-86BE-EFAD063DC986}"/>
              </a:ext>
            </a:extLst>
          </p:cNvPr>
          <p:cNvSpPr>
            <a:spLocks noGrp="1"/>
          </p:cNvSpPr>
          <p:nvPr>
            <p:ph type="body" sz="quarter" idx="14"/>
          </p:nvPr>
        </p:nvSpPr>
        <p:spPr/>
        <p:txBody>
          <a:bodyPr>
            <a:noAutofit/>
          </a:bodyPr>
          <a:lstStyle/>
          <a:p>
            <a:r>
              <a:rPr lang="en-AU" sz="2400" dirty="0"/>
              <a:t>Who does Science?</a:t>
            </a:r>
          </a:p>
        </p:txBody>
      </p:sp>
      <p:sp>
        <p:nvSpPr>
          <p:cNvPr id="3" name="Google Shape;256;p42">
            <a:extLst>
              <a:ext uri="{FF2B5EF4-FFF2-40B4-BE49-F238E27FC236}">
                <a16:creationId xmlns:a16="http://schemas.microsoft.com/office/drawing/2014/main" id="{6AAF7F61-094F-A4CC-FD86-2F854677540F}"/>
              </a:ext>
            </a:extLst>
          </p:cNvPr>
          <p:cNvSpPr txBox="1">
            <a:spLocks/>
          </p:cNvSpPr>
          <p:nvPr/>
        </p:nvSpPr>
        <p:spPr>
          <a:xfrm>
            <a:off x="295275" y="625621"/>
            <a:ext cx="11462716" cy="5420800"/>
          </a:xfrm>
          <a:prstGeom prst="rect">
            <a:avLst/>
          </a:prstGeom>
          <a:noFill/>
          <a:ln>
            <a:noFill/>
          </a:ln>
        </p:spPr>
        <p:txBody>
          <a:bodyPr spcFirstLastPara="1" wrap="square" lIns="121900" tIns="121900" rIns="121900" bIns="1219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mj-lt"/>
              </a:rPr>
              <a:t>We are going to watch some videos about young scientists. In your books, you will answer the following questions for each video.</a:t>
            </a:r>
          </a:p>
        </p:txBody>
      </p:sp>
      <p:grpSp>
        <p:nvGrpSpPr>
          <p:cNvPr id="4" name="Group 3">
            <a:extLst>
              <a:ext uri="{FF2B5EF4-FFF2-40B4-BE49-F238E27FC236}">
                <a16:creationId xmlns:a16="http://schemas.microsoft.com/office/drawing/2014/main" id="{5C61BA17-9FC9-571B-1D4A-73489B4A8399}"/>
              </a:ext>
            </a:extLst>
          </p:cNvPr>
          <p:cNvGrpSpPr/>
          <p:nvPr/>
        </p:nvGrpSpPr>
        <p:grpSpPr>
          <a:xfrm>
            <a:off x="481675" y="2535536"/>
            <a:ext cx="10815320" cy="1695362"/>
            <a:chOff x="395373" y="4118846"/>
            <a:chExt cx="7717970" cy="4195734"/>
          </a:xfrm>
        </p:grpSpPr>
        <p:sp>
          <p:nvSpPr>
            <p:cNvPr id="5" name="Rectangle 4">
              <a:extLst>
                <a:ext uri="{FF2B5EF4-FFF2-40B4-BE49-F238E27FC236}">
                  <a16:creationId xmlns:a16="http://schemas.microsoft.com/office/drawing/2014/main" id="{6EC3D227-CCDA-D868-A68A-4358B90CFFBB}"/>
                </a:ext>
              </a:extLst>
            </p:cNvPr>
            <p:cNvSpPr/>
            <p:nvPr/>
          </p:nvSpPr>
          <p:spPr>
            <a:xfrm>
              <a:off x="395373" y="4130933"/>
              <a:ext cx="7694242" cy="4183647"/>
            </a:xfrm>
            <a:prstGeom prst="rect">
              <a:avLst/>
            </a:prstGeom>
            <a:solidFill>
              <a:srgbClr val="FBC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 name="Rectangle 5">
              <a:extLst>
                <a:ext uri="{FF2B5EF4-FFF2-40B4-BE49-F238E27FC236}">
                  <a16:creationId xmlns:a16="http://schemas.microsoft.com/office/drawing/2014/main" id="{1819C3EB-E1AB-B19A-FFAF-F4F0131F7BA2}"/>
                </a:ext>
              </a:extLst>
            </p:cNvPr>
            <p:cNvSpPr/>
            <p:nvPr/>
          </p:nvSpPr>
          <p:spPr>
            <a:xfrm>
              <a:off x="397668" y="4118846"/>
              <a:ext cx="2765080" cy="998315"/>
            </a:xfrm>
            <a:prstGeom prst="rect">
              <a:avLst/>
            </a:prstGeom>
            <a:solidFill>
              <a:srgbClr val="2E54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BCA58"/>
                  </a:solidFill>
                </a:rPr>
                <a:t>Question 1</a:t>
              </a:r>
              <a:endParaRPr lang="en-AU" sz="2800" b="1" dirty="0">
                <a:solidFill>
                  <a:srgbClr val="FBCA58"/>
                </a:solidFill>
              </a:endParaRPr>
            </a:p>
          </p:txBody>
        </p:sp>
        <p:sp>
          <p:nvSpPr>
            <p:cNvPr id="7" name="TextBox 6">
              <a:extLst>
                <a:ext uri="{FF2B5EF4-FFF2-40B4-BE49-F238E27FC236}">
                  <a16:creationId xmlns:a16="http://schemas.microsoft.com/office/drawing/2014/main" id="{C8FF7EED-E24A-BED0-7CFA-26C1F4256601}"/>
                </a:ext>
              </a:extLst>
            </p:cNvPr>
            <p:cNvSpPr txBox="1"/>
            <p:nvPr/>
          </p:nvSpPr>
          <p:spPr>
            <a:xfrm>
              <a:off x="419100" y="5154266"/>
              <a:ext cx="7694243" cy="3160314"/>
            </a:xfrm>
            <a:prstGeom prst="rect">
              <a:avLst/>
            </a:prstGeom>
            <a:noFill/>
            <a:ln>
              <a:noFill/>
            </a:ln>
          </p:spPr>
          <p:txBody>
            <a:bodyPr wrap="square" rtlCol="0" anchor="t" anchorCtr="0">
              <a:normAutofit/>
            </a:bodyPr>
            <a:lstStyle/>
            <a:p>
              <a:pPr algn="l"/>
              <a:r>
                <a:rPr lang="en-US" sz="3200" dirty="0">
                  <a:latin typeface="Century Gothic" panose="020B0502020202020204" pitchFamily="34" charset="0"/>
                  <a:cs typeface="Futura Medium" panose="020B0602020204020303" pitchFamily="34" charset="-79"/>
                </a:rPr>
                <a:t>What is the problem the student wanted to solve?</a:t>
              </a:r>
            </a:p>
            <a:p>
              <a:pPr algn="l"/>
              <a:r>
                <a:rPr lang="en-AU" sz="3200" dirty="0">
                  <a:latin typeface="Century Gothic" panose="020B0502020202020204" pitchFamily="34" charset="0"/>
                  <a:cs typeface="Futura Medium" panose="020B0602020204020303" pitchFamily="34" charset="-79"/>
                </a:rPr>
                <a:t>Describe how it related to their everyday life.</a:t>
              </a:r>
            </a:p>
          </p:txBody>
        </p:sp>
      </p:grpSp>
      <p:grpSp>
        <p:nvGrpSpPr>
          <p:cNvPr id="8" name="Group 7">
            <a:extLst>
              <a:ext uri="{FF2B5EF4-FFF2-40B4-BE49-F238E27FC236}">
                <a16:creationId xmlns:a16="http://schemas.microsoft.com/office/drawing/2014/main" id="{0B531BAC-3F05-39F2-4DE6-7DCB94066034}"/>
              </a:ext>
            </a:extLst>
          </p:cNvPr>
          <p:cNvGrpSpPr/>
          <p:nvPr/>
        </p:nvGrpSpPr>
        <p:grpSpPr>
          <a:xfrm>
            <a:off x="481675" y="4607767"/>
            <a:ext cx="10815320" cy="1780265"/>
            <a:chOff x="395373" y="4118846"/>
            <a:chExt cx="7717970" cy="4405855"/>
          </a:xfrm>
        </p:grpSpPr>
        <p:sp>
          <p:nvSpPr>
            <p:cNvPr id="9" name="Rectangle 8">
              <a:extLst>
                <a:ext uri="{FF2B5EF4-FFF2-40B4-BE49-F238E27FC236}">
                  <a16:creationId xmlns:a16="http://schemas.microsoft.com/office/drawing/2014/main" id="{E7068E3B-9D78-B882-4126-8B03C4EEC0E0}"/>
                </a:ext>
              </a:extLst>
            </p:cNvPr>
            <p:cNvSpPr/>
            <p:nvPr/>
          </p:nvSpPr>
          <p:spPr>
            <a:xfrm>
              <a:off x="395373" y="4130933"/>
              <a:ext cx="7694242" cy="4183647"/>
            </a:xfrm>
            <a:prstGeom prst="rect">
              <a:avLst/>
            </a:prstGeom>
            <a:solidFill>
              <a:srgbClr val="FBC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0" name="Rectangle 9">
              <a:extLst>
                <a:ext uri="{FF2B5EF4-FFF2-40B4-BE49-F238E27FC236}">
                  <a16:creationId xmlns:a16="http://schemas.microsoft.com/office/drawing/2014/main" id="{D69E55D2-3628-685D-54AB-C860EED20447}"/>
                </a:ext>
              </a:extLst>
            </p:cNvPr>
            <p:cNvSpPr/>
            <p:nvPr/>
          </p:nvSpPr>
          <p:spPr>
            <a:xfrm>
              <a:off x="397668" y="4118846"/>
              <a:ext cx="2765080" cy="998315"/>
            </a:xfrm>
            <a:prstGeom prst="rect">
              <a:avLst/>
            </a:prstGeom>
            <a:solidFill>
              <a:srgbClr val="2E54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BCA58"/>
                  </a:solidFill>
                </a:rPr>
                <a:t>Question 2</a:t>
              </a:r>
              <a:endParaRPr lang="en-AU" sz="2800" b="1" dirty="0">
                <a:solidFill>
                  <a:srgbClr val="FBCA58"/>
                </a:solidFill>
              </a:endParaRPr>
            </a:p>
          </p:txBody>
        </p:sp>
        <p:sp>
          <p:nvSpPr>
            <p:cNvPr id="11" name="TextBox 10">
              <a:extLst>
                <a:ext uri="{FF2B5EF4-FFF2-40B4-BE49-F238E27FC236}">
                  <a16:creationId xmlns:a16="http://schemas.microsoft.com/office/drawing/2014/main" id="{EB7296C0-3F8F-504B-CE0C-8F7E6E231158}"/>
                </a:ext>
              </a:extLst>
            </p:cNvPr>
            <p:cNvSpPr txBox="1"/>
            <p:nvPr/>
          </p:nvSpPr>
          <p:spPr>
            <a:xfrm>
              <a:off x="419100" y="5154266"/>
              <a:ext cx="7694243" cy="3370435"/>
            </a:xfrm>
            <a:prstGeom prst="rect">
              <a:avLst/>
            </a:prstGeom>
            <a:noFill/>
            <a:ln>
              <a:noFill/>
            </a:ln>
          </p:spPr>
          <p:txBody>
            <a:bodyPr wrap="square" rtlCol="0" anchor="t" anchorCtr="0">
              <a:normAutofit/>
            </a:bodyPr>
            <a:lstStyle/>
            <a:p>
              <a:pPr algn="l"/>
              <a:r>
                <a:rPr lang="en-AU" sz="3200" dirty="0">
                  <a:latin typeface="Century Gothic" panose="020B0502020202020204" pitchFamily="34" charset="0"/>
                  <a:cs typeface="Futura Medium" panose="020B0602020204020303" pitchFamily="34" charset="-79"/>
                </a:rPr>
                <a:t>Explain how they try to solve their question or problem.</a:t>
              </a:r>
            </a:p>
          </p:txBody>
        </p:sp>
      </p:grpSp>
    </p:spTree>
    <p:extLst>
      <p:ext uri="{BB962C8B-B14F-4D97-AF65-F5344CB8AC3E}">
        <p14:creationId xmlns:p14="http://schemas.microsoft.com/office/powerpoint/2010/main" val="2374130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7" name="Google Shape;257;p42"/>
          <p:cNvSpPr txBox="1">
            <a:spLocks noGrp="1"/>
          </p:cNvSpPr>
          <p:nvPr>
            <p:ph type="subTitle" idx="1"/>
          </p:nvPr>
        </p:nvSpPr>
        <p:spPr>
          <a:xfrm>
            <a:off x="127333" y="354733"/>
            <a:ext cx="8786400" cy="464000"/>
          </a:xfrm>
          <a:prstGeom prst="rect">
            <a:avLst/>
          </a:prstGeom>
          <a:noFill/>
          <a:ln>
            <a:noFill/>
          </a:ln>
        </p:spPr>
        <p:txBody>
          <a:bodyPr spcFirstLastPara="1" wrap="square" lIns="121900" tIns="121900" rIns="121900" bIns="121900" anchor="ctr" anchorCtr="0">
            <a:noAutofit/>
          </a:bodyPr>
          <a:lstStyle/>
          <a:p>
            <a:pPr marL="0" indent="0"/>
            <a:r>
              <a:rPr lang="en-AU" sz="2400" dirty="0">
                <a:latin typeface="Twinkl" pitchFamily="2" charset="0"/>
              </a:rPr>
              <a:t>We will explore who does science</a:t>
            </a:r>
            <a:endParaRPr dirty="0"/>
          </a:p>
        </p:txBody>
      </p:sp>
      <p:pic>
        <p:nvPicPr>
          <p:cNvPr id="2" name="Online Media 1" title="Helen Zhang -  BHP Billiton Science and Engineering Awards 2017">
            <a:hlinkClick r:id="" action="ppaction://media"/>
            <a:extLst>
              <a:ext uri="{FF2B5EF4-FFF2-40B4-BE49-F238E27FC236}">
                <a16:creationId xmlns:a16="http://schemas.microsoft.com/office/drawing/2014/main" id="{7E052073-CE5A-48E5-9B8A-376BB6459A91}"/>
              </a:ext>
            </a:extLst>
          </p:cNvPr>
          <p:cNvPicPr>
            <a:picLocks noRot="1" noChangeAspect="1"/>
          </p:cNvPicPr>
          <p:nvPr>
            <a:videoFile r:link="rId1"/>
          </p:nvPr>
        </p:nvPicPr>
        <p:blipFill>
          <a:blip r:embed="rId4"/>
          <a:stretch>
            <a:fillRect/>
          </a:stretch>
        </p:blipFill>
        <p:spPr>
          <a:xfrm>
            <a:off x="1" y="0"/>
            <a:ext cx="12191998" cy="6858000"/>
          </a:xfrm>
          <a:prstGeom prst="rect">
            <a:avLst/>
          </a:prstGeom>
        </p:spPr>
      </p:pic>
    </p:spTree>
    <p:extLst>
      <p:ext uri="{BB962C8B-B14F-4D97-AF65-F5344CB8AC3E}">
        <p14:creationId xmlns:p14="http://schemas.microsoft.com/office/powerpoint/2010/main" val="3492374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7" name="Google Shape;257;p42"/>
          <p:cNvSpPr txBox="1">
            <a:spLocks noGrp="1"/>
          </p:cNvSpPr>
          <p:nvPr>
            <p:ph type="subTitle" idx="1"/>
          </p:nvPr>
        </p:nvSpPr>
        <p:spPr>
          <a:xfrm>
            <a:off x="127333" y="354733"/>
            <a:ext cx="8786400" cy="464000"/>
          </a:xfrm>
          <a:prstGeom prst="rect">
            <a:avLst/>
          </a:prstGeom>
          <a:noFill/>
          <a:ln>
            <a:noFill/>
          </a:ln>
        </p:spPr>
        <p:txBody>
          <a:bodyPr spcFirstLastPara="1" wrap="square" lIns="121900" tIns="121900" rIns="121900" bIns="121900" anchor="ctr" anchorCtr="0">
            <a:noAutofit/>
          </a:bodyPr>
          <a:lstStyle/>
          <a:p>
            <a:pPr marL="0" indent="0"/>
            <a:r>
              <a:rPr lang="en-AU" sz="2400" dirty="0">
                <a:latin typeface="Twinkl" pitchFamily="2" charset="0"/>
              </a:rPr>
              <a:t>We will explore who does science</a:t>
            </a:r>
            <a:endParaRPr dirty="0"/>
          </a:p>
        </p:txBody>
      </p:sp>
      <p:pic>
        <p:nvPicPr>
          <p:cNvPr id="3" name="Online Media 2" title="Maddison King- BHP Billiton Science and Engineering Awards 2017">
            <a:hlinkClick r:id="" action="ppaction://media"/>
            <a:extLst>
              <a:ext uri="{FF2B5EF4-FFF2-40B4-BE49-F238E27FC236}">
                <a16:creationId xmlns:a16="http://schemas.microsoft.com/office/drawing/2014/main" id="{C31208E5-85D3-4330-9E70-751D75C55713}"/>
              </a:ext>
            </a:extLst>
          </p:cNvPr>
          <p:cNvPicPr>
            <a:picLocks noRot="1" noChangeAspect="1"/>
          </p:cNvPicPr>
          <p:nvPr>
            <a:videoFile r:link="rId1"/>
          </p:nvPr>
        </p:nvPicPr>
        <p:blipFill>
          <a:blip r:embed="rId4"/>
          <a:stretch>
            <a:fillRect/>
          </a:stretch>
        </p:blipFill>
        <p:spPr>
          <a:xfrm>
            <a:off x="127333" y="71625"/>
            <a:ext cx="11937334" cy="6714750"/>
          </a:xfrm>
          <a:prstGeom prst="rect">
            <a:avLst/>
          </a:prstGeom>
        </p:spPr>
      </p:pic>
    </p:spTree>
    <p:extLst>
      <p:ext uri="{BB962C8B-B14F-4D97-AF65-F5344CB8AC3E}">
        <p14:creationId xmlns:p14="http://schemas.microsoft.com/office/powerpoint/2010/main" val="3044185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7" name="Google Shape;257;p42"/>
          <p:cNvSpPr txBox="1">
            <a:spLocks noGrp="1"/>
          </p:cNvSpPr>
          <p:nvPr>
            <p:ph type="subTitle" idx="1"/>
          </p:nvPr>
        </p:nvSpPr>
        <p:spPr>
          <a:xfrm>
            <a:off x="127333" y="354733"/>
            <a:ext cx="8786400" cy="464000"/>
          </a:xfrm>
          <a:prstGeom prst="rect">
            <a:avLst/>
          </a:prstGeom>
          <a:noFill/>
          <a:ln>
            <a:noFill/>
          </a:ln>
        </p:spPr>
        <p:txBody>
          <a:bodyPr spcFirstLastPara="1" wrap="square" lIns="121900" tIns="121900" rIns="121900" bIns="121900" anchor="ctr" anchorCtr="0">
            <a:noAutofit/>
          </a:bodyPr>
          <a:lstStyle/>
          <a:p>
            <a:pPr marL="0" indent="0"/>
            <a:r>
              <a:rPr lang="en-AU" sz="2400" dirty="0">
                <a:latin typeface="Twinkl" pitchFamily="2" charset="0"/>
              </a:rPr>
              <a:t>We will explore who does science</a:t>
            </a:r>
            <a:endParaRPr dirty="0"/>
          </a:p>
        </p:txBody>
      </p:sp>
      <p:pic>
        <p:nvPicPr>
          <p:cNvPr id="2" name="Online Media 1" title="Gabrielle Jarvis - BHP Billiton Science and Engineering Awards 2017">
            <a:hlinkClick r:id="" action="ppaction://media"/>
            <a:extLst>
              <a:ext uri="{FF2B5EF4-FFF2-40B4-BE49-F238E27FC236}">
                <a16:creationId xmlns:a16="http://schemas.microsoft.com/office/drawing/2014/main" id="{6BE6F611-5F88-4E8E-89C2-24AE34BC2390}"/>
              </a:ext>
            </a:extLst>
          </p:cNvPr>
          <p:cNvPicPr>
            <a:picLocks noRot="1" noChangeAspect="1"/>
          </p:cNvPicPr>
          <p:nvPr>
            <a:videoFile r:link="rId1"/>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44829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2FDFC4-7213-4B80-88AC-CFDA713A6754}"/>
              </a:ext>
            </a:extLst>
          </p:cNvPr>
          <p:cNvSpPr>
            <a:spLocks noGrp="1"/>
          </p:cNvSpPr>
          <p:nvPr>
            <p:ph type="body" sz="quarter" idx="10"/>
          </p:nvPr>
        </p:nvSpPr>
        <p:spPr>
          <a:xfrm>
            <a:off x="295274" y="1549400"/>
            <a:ext cx="11601508" cy="2078383"/>
          </a:xfrm>
        </p:spPr>
        <p:txBody>
          <a:bodyPr/>
          <a:lstStyle/>
          <a:p>
            <a:r>
              <a:rPr lang="en-AU" dirty="0"/>
              <a:t>What is Science?</a:t>
            </a:r>
          </a:p>
        </p:txBody>
      </p:sp>
      <p:sp>
        <p:nvSpPr>
          <p:cNvPr id="3" name="Text Placeholder 3">
            <a:extLst>
              <a:ext uri="{FF2B5EF4-FFF2-40B4-BE49-F238E27FC236}">
                <a16:creationId xmlns:a16="http://schemas.microsoft.com/office/drawing/2014/main" id="{15B39FF7-CE51-4DDE-B8F7-A2B32DD72593}"/>
              </a:ext>
            </a:extLst>
          </p:cNvPr>
          <p:cNvSpPr txBox="1">
            <a:spLocks/>
          </p:cNvSpPr>
          <p:nvPr/>
        </p:nvSpPr>
        <p:spPr>
          <a:xfrm>
            <a:off x="295274" y="4094401"/>
            <a:ext cx="3779478" cy="319722"/>
          </a:xfrm>
          <a:prstGeom prst="rect">
            <a:avLst/>
          </a:prstGeom>
          <a:solidFill>
            <a:srgbClr val="FBCA58"/>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rgbClr val="2E546D"/>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Success Criteria</a:t>
            </a:r>
          </a:p>
        </p:txBody>
      </p:sp>
      <p:sp>
        <p:nvSpPr>
          <p:cNvPr id="4" name="Text Placeholder 2">
            <a:extLst>
              <a:ext uri="{FF2B5EF4-FFF2-40B4-BE49-F238E27FC236}">
                <a16:creationId xmlns:a16="http://schemas.microsoft.com/office/drawing/2014/main" id="{376F90D9-C05E-4F92-AA21-6770C35F6CD9}"/>
              </a:ext>
            </a:extLst>
          </p:cNvPr>
          <p:cNvSpPr txBox="1">
            <a:spLocks/>
          </p:cNvSpPr>
          <p:nvPr/>
        </p:nvSpPr>
        <p:spPr>
          <a:xfrm>
            <a:off x="209549" y="4444793"/>
            <a:ext cx="11601508" cy="17572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0" indent="-355600" algn="l" rtl="0">
              <a:lnSpc>
                <a:spcPct val="115000"/>
              </a:lnSpc>
              <a:spcBef>
                <a:spcPts val="0"/>
              </a:spcBef>
              <a:spcAft>
                <a:spcPts val="0"/>
              </a:spcAft>
              <a:buSzPts val="2000"/>
              <a:buChar char="●"/>
            </a:pPr>
            <a:r>
              <a:rPr lang="en-GB" sz="2400" b="0" dirty="0">
                <a:latin typeface="+mj-lt"/>
              </a:rPr>
              <a:t>I can define ‘science’.</a:t>
            </a:r>
          </a:p>
          <a:p>
            <a:pPr marL="457200" lvl="0" indent="-355600" algn="l" rtl="0">
              <a:lnSpc>
                <a:spcPct val="115000"/>
              </a:lnSpc>
              <a:spcBef>
                <a:spcPts val="0"/>
              </a:spcBef>
              <a:spcAft>
                <a:spcPts val="0"/>
              </a:spcAft>
              <a:buSzPts val="2000"/>
              <a:buChar char="●"/>
            </a:pPr>
            <a:r>
              <a:rPr lang="en-GB" sz="2400" b="0" dirty="0">
                <a:latin typeface="+mj-lt"/>
              </a:rPr>
              <a:t>I can explain how science is performed.</a:t>
            </a:r>
          </a:p>
          <a:p>
            <a:pPr marL="457200" lvl="0" indent="-355600" algn="l" rtl="0">
              <a:lnSpc>
                <a:spcPct val="115000"/>
              </a:lnSpc>
              <a:spcBef>
                <a:spcPts val="0"/>
              </a:spcBef>
              <a:spcAft>
                <a:spcPts val="0"/>
              </a:spcAft>
              <a:buSzPts val="2000"/>
              <a:buChar char="●"/>
            </a:pPr>
            <a:r>
              <a:rPr lang="en-GB" sz="2400" b="0" dirty="0">
                <a:latin typeface="+mj-lt"/>
              </a:rPr>
              <a:t>I can describe how science and technology impacts our lives.</a:t>
            </a:r>
            <a:endParaRPr lang="en-US" sz="3200" b="0" i="0" dirty="0">
              <a:solidFill>
                <a:srgbClr val="000303"/>
              </a:solidFill>
              <a:effectLst/>
              <a:latin typeface="+mj-lt"/>
            </a:endParaRPr>
          </a:p>
        </p:txBody>
      </p:sp>
    </p:spTree>
    <p:extLst>
      <p:ext uri="{BB962C8B-B14F-4D97-AF65-F5344CB8AC3E}">
        <p14:creationId xmlns:p14="http://schemas.microsoft.com/office/powerpoint/2010/main" val="3779206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C7F2C7-D8C7-4C2B-86BE-EFAD063DC986}"/>
              </a:ext>
            </a:extLst>
          </p:cNvPr>
          <p:cNvSpPr>
            <a:spLocks noGrp="1"/>
          </p:cNvSpPr>
          <p:nvPr>
            <p:ph type="body" sz="quarter" idx="14"/>
          </p:nvPr>
        </p:nvSpPr>
        <p:spPr/>
        <p:txBody>
          <a:bodyPr>
            <a:noAutofit/>
          </a:bodyPr>
          <a:lstStyle/>
          <a:p>
            <a:r>
              <a:rPr lang="en-AU" sz="2400" dirty="0"/>
              <a:t>What is Science?</a:t>
            </a:r>
          </a:p>
        </p:txBody>
      </p:sp>
      <p:grpSp>
        <p:nvGrpSpPr>
          <p:cNvPr id="4" name="Group 3">
            <a:extLst>
              <a:ext uri="{FF2B5EF4-FFF2-40B4-BE49-F238E27FC236}">
                <a16:creationId xmlns:a16="http://schemas.microsoft.com/office/drawing/2014/main" id="{B30443AE-F27E-64B5-7506-0C89F538484C}"/>
              </a:ext>
            </a:extLst>
          </p:cNvPr>
          <p:cNvGrpSpPr/>
          <p:nvPr/>
        </p:nvGrpSpPr>
        <p:grpSpPr>
          <a:xfrm>
            <a:off x="296830" y="762275"/>
            <a:ext cx="11461161" cy="2428186"/>
            <a:chOff x="417546" y="4118846"/>
            <a:chExt cx="11461161" cy="6009349"/>
          </a:xfrm>
        </p:grpSpPr>
        <p:sp>
          <p:nvSpPr>
            <p:cNvPr id="5" name="Rectangle 4">
              <a:extLst>
                <a:ext uri="{FF2B5EF4-FFF2-40B4-BE49-F238E27FC236}">
                  <a16:creationId xmlns:a16="http://schemas.microsoft.com/office/drawing/2014/main" id="{2AD0BF17-A3B6-B019-0B4C-346EDCAC26CC}"/>
                </a:ext>
              </a:extLst>
            </p:cNvPr>
            <p:cNvSpPr/>
            <p:nvPr/>
          </p:nvSpPr>
          <p:spPr>
            <a:xfrm>
              <a:off x="419101" y="4130933"/>
              <a:ext cx="11459606" cy="5997262"/>
            </a:xfrm>
            <a:prstGeom prst="rect">
              <a:avLst/>
            </a:prstGeom>
            <a:solidFill>
              <a:srgbClr val="FBC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7" name="Rectangle 6">
              <a:extLst>
                <a:ext uri="{FF2B5EF4-FFF2-40B4-BE49-F238E27FC236}">
                  <a16:creationId xmlns:a16="http://schemas.microsoft.com/office/drawing/2014/main" id="{73541FD0-67A0-DEAE-3FD8-A28F71C4271F}"/>
                </a:ext>
              </a:extLst>
            </p:cNvPr>
            <p:cNvSpPr/>
            <p:nvPr/>
          </p:nvSpPr>
          <p:spPr>
            <a:xfrm>
              <a:off x="417546" y="4118846"/>
              <a:ext cx="5308840" cy="998315"/>
            </a:xfrm>
            <a:prstGeom prst="rect">
              <a:avLst/>
            </a:prstGeom>
            <a:solidFill>
              <a:srgbClr val="2E54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rgbClr val="FBCA58"/>
                  </a:solidFill>
                </a:rPr>
                <a:t>Think – Pair – Share</a:t>
              </a:r>
              <a:endParaRPr lang="en-AU" sz="2800" b="1" dirty="0">
                <a:solidFill>
                  <a:srgbClr val="FBCA58"/>
                </a:solidFill>
              </a:endParaRPr>
            </a:p>
          </p:txBody>
        </p:sp>
        <p:sp>
          <p:nvSpPr>
            <p:cNvPr id="8" name="TextBox 7">
              <a:extLst>
                <a:ext uri="{FF2B5EF4-FFF2-40B4-BE49-F238E27FC236}">
                  <a16:creationId xmlns:a16="http://schemas.microsoft.com/office/drawing/2014/main" id="{C4616AFE-9853-1210-4F9B-8A84D12E3190}"/>
                </a:ext>
              </a:extLst>
            </p:cNvPr>
            <p:cNvSpPr txBox="1"/>
            <p:nvPr/>
          </p:nvSpPr>
          <p:spPr>
            <a:xfrm>
              <a:off x="419100" y="5154266"/>
              <a:ext cx="11459606" cy="4731312"/>
            </a:xfrm>
            <a:prstGeom prst="rect">
              <a:avLst/>
            </a:prstGeom>
            <a:noFill/>
            <a:ln>
              <a:noFill/>
            </a:ln>
          </p:spPr>
          <p:txBody>
            <a:bodyPr wrap="square" rtlCol="0" anchor="t" anchorCtr="0">
              <a:normAutofit fontScale="92500" lnSpcReduction="10000"/>
            </a:bodyPr>
            <a:lstStyle/>
            <a:p>
              <a:pPr algn="ctr"/>
              <a:r>
                <a:rPr lang="en-US" sz="2800" b="1" dirty="0">
                  <a:latin typeface="Century Gothic" panose="020B0502020202020204" pitchFamily="34" charset="0"/>
                  <a:cs typeface="Futura Medium" panose="020B0602020204020303" pitchFamily="34" charset="-79"/>
                </a:rPr>
                <a:t>What is Science?</a:t>
              </a:r>
            </a:p>
            <a:p>
              <a:pPr algn="l"/>
              <a:endParaRPr lang="en-US" sz="2800" dirty="0">
                <a:latin typeface="Century Gothic" panose="020B0502020202020204" pitchFamily="34" charset="0"/>
                <a:cs typeface="Futura Medium" panose="020B0602020204020303" pitchFamily="34" charset="-79"/>
              </a:endParaRPr>
            </a:p>
            <a:p>
              <a:pPr marL="514350" indent="-514350" algn="l">
                <a:buAutoNum type="arabicPeriod"/>
              </a:pPr>
              <a:r>
                <a:rPr lang="en-US" sz="2800" dirty="0">
                  <a:latin typeface="Century Gothic" panose="020B0502020202020204" pitchFamily="34" charset="0"/>
                  <a:cs typeface="Futura Medium" panose="020B0602020204020303" pitchFamily="34" charset="-79"/>
                </a:rPr>
                <a:t>Think about your answer quietly</a:t>
              </a:r>
            </a:p>
            <a:p>
              <a:pPr marL="514350" indent="-514350" algn="l">
                <a:buAutoNum type="arabicPeriod"/>
              </a:pPr>
              <a:r>
                <a:rPr lang="en-US" sz="2800" dirty="0">
                  <a:latin typeface="Century Gothic" panose="020B0502020202020204" pitchFamily="34" charset="0"/>
                  <a:cs typeface="Futura Medium" panose="020B0602020204020303" pitchFamily="34" charset="-79"/>
                </a:rPr>
                <a:t>When instructed, share with a partner</a:t>
              </a:r>
            </a:p>
            <a:p>
              <a:pPr marL="514350" indent="-514350" algn="l">
                <a:buAutoNum type="arabicPeriod"/>
              </a:pPr>
              <a:r>
                <a:rPr lang="en-US" sz="2800" dirty="0">
                  <a:latin typeface="Century Gothic" panose="020B0502020202020204" pitchFamily="34" charset="0"/>
                  <a:cs typeface="Futura Medium" panose="020B0602020204020303" pitchFamily="34" charset="-79"/>
                </a:rPr>
                <a:t>When asked, share with the class.</a:t>
              </a:r>
            </a:p>
          </p:txBody>
        </p:sp>
      </p:grpSp>
      <p:pic>
        <p:nvPicPr>
          <p:cNvPr id="13" name="Picture 12">
            <a:extLst>
              <a:ext uri="{FF2B5EF4-FFF2-40B4-BE49-F238E27FC236}">
                <a16:creationId xmlns:a16="http://schemas.microsoft.com/office/drawing/2014/main" id="{E59AB0A7-6163-0C44-9D08-D90A1B85A556}"/>
              </a:ext>
            </a:extLst>
          </p:cNvPr>
          <p:cNvPicPr>
            <a:picLocks noChangeAspect="1"/>
          </p:cNvPicPr>
          <p:nvPr/>
        </p:nvPicPr>
        <p:blipFill rotWithShape="1">
          <a:blip r:embed="rId2"/>
          <a:srcRect l="7007" t="7356" r="8244" b="3502"/>
          <a:stretch/>
        </p:blipFill>
        <p:spPr>
          <a:xfrm>
            <a:off x="5257316" y="3691206"/>
            <a:ext cx="2705096" cy="2845281"/>
          </a:xfrm>
          <a:prstGeom prst="rect">
            <a:avLst/>
          </a:prstGeom>
        </p:spPr>
      </p:pic>
      <p:pic>
        <p:nvPicPr>
          <p:cNvPr id="14" name="Picture 13">
            <a:extLst>
              <a:ext uri="{FF2B5EF4-FFF2-40B4-BE49-F238E27FC236}">
                <a16:creationId xmlns:a16="http://schemas.microsoft.com/office/drawing/2014/main" id="{F2FB072F-2A3F-F484-5D1C-8CBD2D8D79E1}"/>
              </a:ext>
            </a:extLst>
          </p:cNvPr>
          <p:cNvPicPr>
            <a:picLocks noChangeAspect="1"/>
          </p:cNvPicPr>
          <p:nvPr/>
        </p:nvPicPr>
        <p:blipFill>
          <a:blip r:embed="rId3"/>
          <a:stretch>
            <a:fillRect/>
          </a:stretch>
        </p:blipFill>
        <p:spPr>
          <a:xfrm>
            <a:off x="8229618" y="3995529"/>
            <a:ext cx="3859274" cy="2570775"/>
          </a:xfrm>
          <a:prstGeom prst="rect">
            <a:avLst/>
          </a:prstGeom>
        </p:spPr>
      </p:pic>
      <p:pic>
        <p:nvPicPr>
          <p:cNvPr id="15" name="Picture 14">
            <a:extLst>
              <a:ext uri="{FF2B5EF4-FFF2-40B4-BE49-F238E27FC236}">
                <a16:creationId xmlns:a16="http://schemas.microsoft.com/office/drawing/2014/main" id="{C5E38A5C-817C-55FE-E081-841F28FC00C5}"/>
              </a:ext>
            </a:extLst>
          </p:cNvPr>
          <p:cNvPicPr>
            <a:picLocks noChangeAspect="1"/>
          </p:cNvPicPr>
          <p:nvPr/>
        </p:nvPicPr>
        <p:blipFill>
          <a:blip r:embed="rId4"/>
          <a:stretch>
            <a:fillRect/>
          </a:stretch>
        </p:blipFill>
        <p:spPr>
          <a:xfrm rot="1061125">
            <a:off x="989614" y="3273467"/>
            <a:ext cx="773252" cy="2822370"/>
          </a:xfrm>
          <a:prstGeom prst="rect">
            <a:avLst/>
          </a:prstGeom>
        </p:spPr>
      </p:pic>
      <p:pic>
        <p:nvPicPr>
          <p:cNvPr id="17" name="Picture 16">
            <a:extLst>
              <a:ext uri="{FF2B5EF4-FFF2-40B4-BE49-F238E27FC236}">
                <a16:creationId xmlns:a16="http://schemas.microsoft.com/office/drawing/2014/main" id="{0E74BE03-9746-C1C7-EFF2-4C19B9226F69}"/>
              </a:ext>
            </a:extLst>
          </p:cNvPr>
          <p:cNvPicPr>
            <a:picLocks noChangeAspect="1"/>
          </p:cNvPicPr>
          <p:nvPr/>
        </p:nvPicPr>
        <p:blipFill>
          <a:blip r:embed="rId5"/>
          <a:stretch>
            <a:fillRect/>
          </a:stretch>
        </p:blipFill>
        <p:spPr>
          <a:xfrm>
            <a:off x="2173298" y="3533150"/>
            <a:ext cx="2809875" cy="2819400"/>
          </a:xfrm>
          <a:prstGeom prst="rect">
            <a:avLst/>
          </a:prstGeom>
        </p:spPr>
      </p:pic>
    </p:spTree>
    <p:extLst>
      <p:ext uri="{BB962C8B-B14F-4D97-AF65-F5344CB8AC3E}">
        <p14:creationId xmlns:p14="http://schemas.microsoft.com/office/powerpoint/2010/main" val="2065140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841E41F-979C-76A7-997B-297A27FF1272}"/>
              </a:ext>
            </a:extLst>
          </p:cNvPr>
          <p:cNvSpPr/>
          <p:nvPr/>
        </p:nvSpPr>
        <p:spPr>
          <a:xfrm>
            <a:off x="3478696" y="2604053"/>
            <a:ext cx="4989443" cy="824947"/>
          </a:xfrm>
          <a:prstGeom prst="rect">
            <a:avLst/>
          </a:prstGeom>
          <a:solidFill>
            <a:srgbClr val="2E54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4000" b="1" dirty="0">
                <a:solidFill>
                  <a:srgbClr val="FFC000"/>
                </a:solidFill>
              </a:rPr>
              <a:t>What is Science?</a:t>
            </a:r>
          </a:p>
        </p:txBody>
      </p:sp>
    </p:spTree>
    <p:extLst>
      <p:ext uri="{BB962C8B-B14F-4D97-AF65-F5344CB8AC3E}">
        <p14:creationId xmlns:p14="http://schemas.microsoft.com/office/powerpoint/2010/main" val="751554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C7F2C7-D8C7-4C2B-86BE-EFAD063DC986}"/>
              </a:ext>
            </a:extLst>
          </p:cNvPr>
          <p:cNvSpPr>
            <a:spLocks noGrp="1"/>
          </p:cNvSpPr>
          <p:nvPr>
            <p:ph type="body" sz="quarter" idx="14"/>
          </p:nvPr>
        </p:nvSpPr>
        <p:spPr/>
        <p:txBody>
          <a:bodyPr>
            <a:noAutofit/>
          </a:bodyPr>
          <a:lstStyle/>
          <a:p>
            <a:r>
              <a:rPr lang="en-AU" sz="2400" dirty="0"/>
              <a:t>What is Science?</a:t>
            </a:r>
          </a:p>
        </p:txBody>
      </p:sp>
      <p:sp>
        <p:nvSpPr>
          <p:cNvPr id="3" name="Google Shape;256;p42">
            <a:extLst>
              <a:ext uri="{FF2B5EF4-FFF2-40B4-BE49-F238E27FC236}">
                <a16:creationId xmlns:a16="http://schemas.microsoft.com/office/drawing/2014/main" id="{6AAF7F61-094F-A4CC-FD86-2F854677540F}"/>
              </a:ext>
            </a:extLst>
          </p:cNvPr>
          <p:cNvSpPr txBox="1">
            <a:spLocks/>
          </p:cNvSpPr>
          <p:nvPr/>
        </p:nvSpPr>
        <p:spPr>
          <a:xfrm>
            <a:off x="295275" y="481221"/>
            <a:ext cx="11462716" cy="2582082"/>
          </a:xfrm>
          <a:prstGeom prst="rect">
            <a:avLst/>
          </a:prstGeom>
          <a:noFill/>
          <a:ln>
            <a:noFill/>
          </a:ln>
        </p:spPr>
        <p:txBody>
          <a:bodyPr spcFirstLastPara="1" wrap="square" lIns="121900" tIns="121900" rIns="121900" bIns="1219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dirty="0">
                <a:latin typeface="+mj-lt"/>
              </a:rPr>
              <a:t>Science is more than just a list of facts. Science is something we </a:t>
            </a:r>
            <a:r>
              <a:rPr lang="en-US" b="1" dirty="0">
                <a:latin typeface="+mj-lt"/>
              </a:rPr>
              <a:t>do</a:t>
            </a:r>
            <a:r>
              <a:rPr lang="en-US" dirty="0">
                <a:latin typeface="+mj-lt"/>
              </a:rPr>
              <a:t>. It is how we learn about the world around us.</a:t>
            </a:r>
          </a:p>
          <a:p>
            <a:pPr marL="0" indent="0" algn="just">
              <a:buFont typeface="Arial" panose="020B0604020202020204" pitchFamily="34" charset="0"/>
              <a:buNone/>
            </a:pPr>
            <a:endParaRPr lang="en-US" dirty="0">
              <a:latin typeface="+mj-lt"/>
            </a:endParaRPr>
          </a:p>
          <a:p>
            <a:pPr marL="0" indent="0" algn="just">
              <a:buFont typeface="Arial" panose="020B0604020202020204" pitchFamily="34" charset="0"/>
              <a:buNone/>
            </a:pPr>
            <a:r>
              <a:rPr lang="en-US" dirty="0">
                <a:latin typeface="+mj-lt"/>
              </a:rPr>
              <a:t>Science is a process of observing what is happening, asking questions and trying to explain observations. We perform </a:t>
            </a:r>
            <a:r>
              <a:rPr lang="en-US" b="1" dirty="0">
                <a:latin typeface="+mj-lt"/>
              </a:rPr>
              <a:t>experiments </a:t>
            </a:r>
            <a:r>
              <a:rPr lang="en-US" dirty="0">
                <a:latin typeface="+mj-lt"/>
              </a:rPr>
              <a:t>to gather evidence and test our explanations.</a:t>
            </a:r>
          </a:p>
          <a:p>
            <a:pPr marL="0" indent="0" algn="just">
              <a:buFont typeface="Arial" panose="020B0604020202020204" pitchFamily="34" charset="0"/>
              <a:buNone/>
            </a:pPr>
            <a:endParaRPr lang="en-US" dirty="0">
              <a:latin typeface="+mj-lt"/>
            </a:endParaRPr>
          </a:p>
          <a:p>
            <a:pPr marL="0" indent="0" algn="just">
              <a:buFont typeface="Arial" panose="020B0604020202020204" pitchFamily="34" charset="0"/>
              <a:buNone/>
            </a:pPr>
            <a:r>
              <a:rPr lang="en-US" dirty="0">
                <a:latin typeface="+mj-lt"/>
              </a:rPr>
              <a:t>The more evidence we have, the more sure we can be about our explanations. But science never stops! If new evidence doesn’t match our explanations then we need to change the explanation.</a:t>
            </a:r>
            <a:endParaRPr lang="en-US" b="1" dirty="0">
              <a:latin typeface="+mj-lt"/>
            </a:endParaRPr>
          </a:p>
          <a:p>
            <a:pPr marL="0" indent="0" algn="just">
              <a:buFont typeface="Arial" panose="020B0604020202020204" pitchFamily="34" charset="0"/>
              <a:buNone/>
            </a:pPr>
            <a:endParaRPr lang="en-US" b="1" dirty="0">
              <a:latin typeface="+mj-lt"/>
            </a:endParaRPr>
          </a:p>
          <a:p>
            <a:pPr marL="0" indent="0" algn="just">
              <a:buFont typeface="Arial" panose="020B0604020202020204" pitchFamily="34" charset="0"/>
              <a:buNone/>
            </a:pPr>
            <a:endParaRPr lang="en-US" dirty="0">
              <a:latin typeface="+mj-lt"/>
            </a:endParaRPr>
          </a:p>
          <a:p>
            <a:pPr marL="0" indent="0" algn="just">
              <a:buFont typeface="Arial" panose="020B0604020202020204" pitchFamily="34" charset="0"/>
              <a:buNone/>
            </a:pPr>
            <a:endParaRPr lang="en-US" dirty="0">
              <a:latin typeface="+mj-lt"/>
            </a:endParaRPr>
          </a:p>
        </p:txBody>
      </p:sp>
    </p:spTree>
    <p:extLst>
      <p:ext uri="{BB962C8B-B14F-4D97-AF65-F5344CB8AC3E}">
        <p14:creationId xmlns:p14="http://schemas.microsoft.com/office/powerpoint/2010/main" val="3533771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C7F2C7-D8C7-4C2B-86BE-EFAD063DC986}"/>
              </a:ext>
            </a:extLst>
          </p:cNvPr>
          <p:cNvSpPr>
            <a:spLocks noGrp="1"/>
          </p:cNvSpPr>
          <p:nvPr>
            <p:ph type="body" sz="quarter" idx="14"/>
          </p:nvPr>
        </p:nvSpPr>
        <p:spPr/>
        <p:txBody>
          <a:bodyPr>
            <a:noAutofit/>
          </a:bodyPr>
          <a:lstStyle/>
          <a:p>
            <a:r>
              <a:rPr lang="en-AU" sz="2400" dirty="0"/>
              <a:t>What is Science?</a:t>
            </a:r>
          </a:p>
        </p:txBody>
      </p:sp>
      <p:sp>
        <p:nvSpPr>
          <p:cNvPr id="3" name="Rectangle: Rounded Corners 2">
            <a:extLst>
              <a:ext uri="{FF2B5EF4-FFF2-40B4-BE49-F238E27FC236}">
                <a16:creationId xmlns:a16="http://schemas.microsoft.com/office/drawing/2014/main" id="{08460317-37F0-E875-2E25-4F7E41FDC805}"/>
              </a:ext>
            </a:extLst>
          </p:cNvPr>
          <p:cNvSpPr/>
          <p:nvPr/>
        </p:nvSpPr>
        <p:spPr>
          <a:xfrm>
            <a:off x="457200" y="954157"/>
            <a:ext cx="2584174" cy="1242391"/>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solidFill>
                  <a:schemeClr val="tx1"/>
                </a:solidFill>
              </a:rPr>
              <a:t>Make an observation</a:t>
            </a:r>
          </a:p>
        </p:txBody>
      </p:sp>
      <p:sp>
        <p:nvSpPr>
          <p:cNvPr id="8" name="Rectangle: Rounded Corners 7">
            <a:extLst>
              <a:ext uri="{FF2B5EF4-FFF2-40B4-BE49-F238E27FC236}">
                <a16:creationId xmlns:a16="http://schemas.microsoft.com/office/drawing/2014/main" id="{D6E0FF39-4954-0FAA-5387-47B900BF8876}"/>
              </a:ext>
            </a:extLst>
          </p:cNvPr>
          <p:cNvSpPr/>
          <p:nvPr/>
        </p:nvSpPr>
        <p:spPr>
          <a:xfrm>
            <a:off x="457200" y="4916556"/>
            <a:ext cx="4005470" cy="1404731"/>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solidFill>
                  <a:schemeClr val="tx1"/>
                </a:solidFill>
              </a:rPr>
              <a:t>The theory </a:t>
            </a:r>
            <a:r>
              <a:rPr lang="en-AU" sz="2800" b="1" dirty="0">
                <a:solidFill>
                  <a:schemeClr val="tx1"/>
                </a:solidFill>
              </a:rPr>
              <a:t>might</a:t>
            </a:r>
            <a:r>
              <a:rPr lang="en-AU" sz="2800" dirty="0">
                <a:solidFill>
                  <a:schemeClr val="tx1"/>
                </a:solidFill>
              </a:rPr>
              <a:t> be correct.</a:t>
            </a:r>
          </a:p>
        </p:txBody>
      </p:sp>
      <p:sp>
        <p:nvSpPr>
          <p:cNvPr id="9" name="Rectangle: Rounded Corners 8">
            <a:extLst>
              <a:ext uri="{FF2B5EF4-FFF2-40B4-BE49-F238E27FC236}">
                <a16:creationId xmlns:a16="http://schemas.microsoft.com/office/drawing/2014/main" id="{04EF1376-E814-0AB2-0755-FE68AD22DDFF}"/>
              </a:ext>
            </a:extLst>
          </p:cNvPr>
          <p:cNvSpPr/>
          <p:nvPr/>
        </p:nvSpPr>
        <p:spPr>
          <a:xfrm>
            <a:off x="8481389" y="4916555"/>
            <a:ext cx="3538332" cy="1514062"/>
          </a:xfrm>
          <a:prstGeom prst="roundRect">
            <a:avLst/>
          </a:prstGeom>
          <a:solidFill>
            <a:srgbClr val="F6927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solidFill>
                  <a:schemeClr val="tx1"/>
                </a:solidFill>
              </a:rPr>
              <a:t>The theory is wrong and must be changed.</a:t>
            </a:r>
          </a:p>
        </p:txBody>
      </p:sp>
      <p:grpSp>
        <p:nvGrpSpPr>
          <p:cNvPr id="17" name="Group 16">
            <a:extLst>
              <a:ext uri="{FF2B5EF4-FFF2-40B4-BE49-F238E27FC236}">
                <a16:creationId xmlns:a16="http://schemas.microsoft.com/office/drawing/2014/main" id="{017D85D7-3086-4F06-E20A-17DAC6920320}"/>
              </a:ext>
            </a:extLst>
          </p:cNvPr>
          <p:cNvGrpSpPr/>
          <p:nvPr/>
        </p:nvGrpSpPr>
        <p:grpSpPr>
          <a:xfrm>
            <a:off x="3041374" y="954157"/>
            <a:ext cx="4489173" cy="1242391"/>
            <a:chOff x="3041374" y="954157"/>
            <a:chExt cx="4489173" cy="1242391"/>
          </a:xfrm>
        </p:grpSpPr>
        <p:sp>
          <p:nvSpPr>
            <p:cNvPr id="5" name="Rectangle: Rounded Corners 4">
              <a:extLst>
                <a:ext uri="{FF2B5EF4-FFF2-40B4-BE49-F238E27FC236}">
                  <a16:creationId xmlns:a16="http://schemas.microsoft.com/office/drawing/2014/main" id="{8616E530-7D7C-9CA4-82AF-0CA5C36F137C}"/>
                </a:ext>
              </a:extLst>
            </p:cNvPr>
            <p:cNvSpPr/>
            <p:nvPr/>
          </p:nvSpPr>
          <p:spPr>
            <a:xfrm>
              <a:off x="4164494" y="954157"/>
              <a:ext cx="3366053" cy="1242391"/>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solidFill>
                    <a:schemeClr val="tx1"/>
                  </a:solidFill>
                </a:rPr>
                <a:t>Create a theory to explain the observation </a:t>
              </a:r>
            </a:p>
          </p:txBody>
        </p:sp>
        <p:sp>
          <p:nvSpPr>
            <p:cNvPr id="10" name="Arrow: Right 9">
              <a:extLst>
                <a:ext uri="{FF2B5EF4-FFF2-40B4-BE49-F238E27FC236}">
                  <a16:creationId xmlns:a16="http://schemas.microsoft.com/office/drawing/2014/main" id="{6E9D7A56-F0BE-C916-B4C4-4A860C608289}"/>
                </a:ext>
              </a:extLst>
            </p:cNvPr>
            <p:cNvSpPr/>
            <p:nvPr/>
          </p:nvSpPr>
          <p:spPr>
            <a:xfrm>
              <a:off x="3041374" y="1371600"/>
              <a:ext cx="1123120" cy="375396"/>
            </a:xfrm>
            <a:prstGeom prst="rightArrow">
              <a:avLst/>
            </a:prstGeom>
            <a:solidFill>
              <a:srgbClr val="2E54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8" name="Group 17">
            <a:extLst>
              <a:ext uri="{FF2B5EF4-FFF2-40B4-BE49-F238E27FC236}">
                <a16:creationId xmlns:a16="http://schemas.microsoft.com/office/drawing/2014/main" id="{A647E365-EDDD-A32B-B490-5668D9A67E99}"/>
              </a:ext>
            </a:extLst>
          </p:cNvPr>
          <p:cNvGrpSpPr/>
          <p:nvPr/>
        </p:nvGrpSpPr>
        <p:grpSpPr>
          <a:xfrm>
            <a:off x="7530548" y="954157"/>
            <a:ext cx="4489173" cy="1242391"/>
            <a:chOff x="7530548" y="954157"/>
            <a:chExt cx="4489173" cy="1242391"/>
          </a:xfrm>
        </p:grpSpPr>
        <p:sp>
          <p:nvSpPr>
            <p:cNvPr id="6" name="Rectangle: Rounded Corners 5">
              <a:extLst>
                <a:ext uri="{FF2B5EF4-FFF2-40B4-BE49-F238E27FC236}">
                  <a16:creationId xmlns:a16="http://schemas.microsoft.com/office/drawing/2014/main" id="{F73521F4-C3FC-EC5A-E722-EC6C832E767C}"/>
                </a:ext>
              </a:extLst>
            </p:cNvPr>
            <p:cNvSpPr/>
            <p:nvPr/>
          </p:nvSpPr>
          <p:spPr>
            <a:xfrm>
              <a:off x="8653668" y="954157"/>
              <a:ext cx="3366053" cy="1242391"/>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solidFill>
                    <a:schemeClr val="tx1"/>
                  </a:solidFill>
                </a:rPr>
                <a:t>Make a prediction on what will happen</a:t>
              </a:r>
            </a:p>
          </p:txBody>
        </p:sp>
        <p:sp>
          <p:nvSpPr>
            <p:cNvPr id="11" name="Arrow: Right 10">
              <a:extLst>
                <a:ext uri="{FF2B5EF4-FFF2-40B4-BE49-F238E27FC236}">
                  <a16:creationId xmlns:a16="http://schemas.microsoft.com/office/drawing/2014/main" id="{E7D03B31-CDFB-607F-46DC-FE0CA12BD461}"/>
                </a:ext>
              </a:extLst>
            </p:cNvPr>
            <p:cNvSpPr/>
            <p:nvPr/>
          </p:nvSpPr>
          <p:spPr>
            <a:xfrm>
              <a:off x="7530548" y="1387654"/>
              <a:ext cx="1123120" cy="375396"/>
            </a:xfrm>
            <a:prstGeom prst="rightArrow">
              <a:avLst/>
            </a:prstGeom>
            <a:solidFill>
              <a:srgbClr val="2E54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9" name="Group 18">
            <a:extLst>
              <a:ext uri="{FF2B5EF4-FFF2-40B4-BE49-F238E27FC236}">
                <a16:creationId xmlns:a16="http://schemas.microsoft.com/office/drawing/2014/main" id="{074B5FFF-C5C2-1BFA-1895-DB074CD615EB}"/>
              </a:ext>
            </a:extLst>
          </p:cNvPr>
          <p:cNvGrpSpPr/>
          <p:nvPr/>
        </p:nvGrpSpPr>
        <p:grpSpPr>
          <a:xfrm>
            <a:off x="4078354" y="2354947"/>
            <a:ext cx="4681757" cy="1862557"/>
            <a:chOff x="4078354" y="2354947"/>
            <a:chExt cx="4681757" cy="1862557"/>
          </a:xfrm>
        </p:grpSpPr>
        <p:sp>
          <p:nvSpPr>
            <p:cNvPr id="7" name="Rectangle: Rounded Corners 6">
              <a:extLst>
                <a:ext uri="{FF2B5EF4-FFF2-40B4-BE49-F238E27FC236}">
                  <a16:creationId xmlns:a16="http://schemas.microsoft.com/office/drawing/2014/main" id="{9A7A517D-82EA-95C2-E647-338F08641FCF}"/>
                </a:ext>
              </a:extLst>
            </p:cNvPr>
            <p:cNvSpPr/>
            <p:nvPr/>
          </p:nvSpPr>
          <p:spPr>
            <a:xfrm>
              <a:off x="4078354" y="2975113"/>
              <a:ext cx="3538332" cy="1242391"/>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solidFill>
                    <a:schemeClr val="tx1"/>
                  </a:solidFill>
                </a:rPr>
                <a:t>Perform an experiment to test the prediction</a:t>
              </a:r>
            </a:p>
          </p:txBody>
        </p:sp>
        <p:sp>
          <p:nvSpPr>
            <p:cNvPr id="12" name="Arrow: Right 11">
              <a:extLst>
                <a:ext uri="{FF2B5EF4-FFF2-40B4-BE49-F238E27FC236}">
                  <a16:creationId xmlns:a16="http://schemas.microsoft.com/office/drawing/2014/main" id="{10BC3AB1-7D39-CE52-1D93-0A936AF3E56B}"/>
                </a:ext>
              </a:extLst>
            </p:cNvPr>
            <p:cNvSpPr/>
            <p:nvPr/>
          </p:nvSpPr>
          <p:spPr>
            <a:xfrm rot="8758768">
              <a:off x="7503690" y="2354947"/>
              <a:ext cx="1256421" cy="375396"/>
            </a:xfrm>
            <a:prstGeom prst="rightArrow">
              <a:avLst/>
            </a:prstGeom>
            <a:solidFill>
              <a:srgbClr val="2E54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0" name="Group 19">
            <a:extLst>
              <a:ext uri="{FF2B5EF4-FFF2-40B4-BE49-F238E27FC236}">
                <a16:creationId xmlns:a16="http://schemas.microsoft.com/office/drawing/2014/main" id="{A6232138-25F5-8477-F0DC-D365C66B5B9D}"/>
              </a:ext>
            </a:extLst>
          </p:cNvPr>
          <p:cNvGrpSpPr/>
          <p:nvPr/>
        </p:nvGrpSpPr>
        <p:grpSpPr>
          <a:xfrm>
            <a:off x="793474" y="3532419"/>
            <a:ext cx="3397876" cy="1242391"/>
            <a:chOff x="793474" y="3532419"/>
            <a:chExt cx="3397876" cy="1242391"/>
          </a:xfrm>
        </p:grpSpPr>
        <p:sp>
          <p:nvSpPr>
            <p:cNvPr id="13" name="Arrow: Right 12">
              <a:extLst>
                <a:ext uri="{FF2B5EF4-FFF2-40B4-BE49-F238E27FC236}">
                  <a16:creationId xmlns:a16="http://schemas.microsoft.com/office/drawing/2014/main" id="{1AE51961-8719-78ED-C3A1-B868C1F425E7}"/>
                </a:ext>
              </a:extLst>
            </p:cNvPr>
            <p:cNvSpPr/>
            <p:nvPr/>
          </p:nvSpPr>
          <p:spPr>
            <a:xfrm rot="8758768">
              <a:off x="2934929" y="4301322"/>
              <a:ext cx="1256421" cy="37539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Rounded Corners 14">
              <a:extLst>
                <a:ext uri="{FF2B5EF4-FFF2-40B4-BE49-F238E27FC236}">
                  <a16:creationId xmlns:a16="http://schemas.microsoft.com/office/drawing/2014/main" id="{73E6DD02-7A35-0EA3-3F26-755421177DDF}"/>
                </a:ext>
              </a:extLst>
            </p:cNvPr>
            <p:cNvSpPr/>
            <p:nvPr/>
          </p:nvSpPr>
          <p:spPr>
            <a:xfrm>
              <a:off x="793474" y="3532419"/>
              <a:ext cx="3034745" cy="124239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tx1"/>
                  </a:solidFill>
                </a:rPr>
                <a:t>Experiment result matches the prediction</a:t>
              </a:r>
            </a:p>
          </p:txBody>
        </p:sp>
      </p:grpSp>
      <p:grpSp>
        <p:nvGrpSpPr>
          <p:cNvPr id="21" name="Group 20">
            <a:extLst>
              <a:ext uri="{FF2B5EF4-FFF2-40B4-BE49-F238E27FC236}">
                <a16:creationId xmlns:a16="http://schemas.microsoft.com/office/drawing/2014/main" id="{F9C2A4C1-8917-637B-02B4-F54E6D0CB580}"/>
              </a:ext>
            </a:extLst>
          </p:cNvPr>
          <p:cNvGrpSpPr/>
          <p:nvPr/>
        </p:nvGrpSpPr>
        <p:grpSpPr>
          <a:xfrm>
            <a:off x="7480598" y="3532419"/>
            <a:ext cx="3420968" cy="1242391"/>
            <a:chOff x="7480598" y="3532419"/>
            <a:chExt cx="3420968" cy="1242391"/>
          </a:xfrm>
        </p:grpSpPr>
        <p:sp>
          <p:nvSpPr>
            <p:cNvPr id="14" name="Arrow: Right 13">
              <a:extLst>
                <a:ext uri="{FF2B5EF4-FFF2-40B4-BE49-F238E27FC236}">
                  <a16:creationId xmlns:a16="http://schemas.microsoft.com/office/drawing/2014/main" id="{92BFAAB6-C12F-6355-8504-DA3762D4FE9D}"/>
                </a:ext>
              </a:extLst>
            </p:cNvPr>
            <p:cNvSpPr/>
            <p:nvPr/>
          </p:nvSpPr>
          <p:spPr>
            <a:xfrm rot="2685307">
              <a:off x="7480598" y="4308562"/>
              <a:ext cx="1256421" cy="37539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Rounded Corners 15">
              <a:extLst>
                <a:ext uri="{FF2B5EF4-FFF2-40B4-BE49-F238E27FC236}">
                  <a16:creationId xmlns:a16="http://schemas.microsoft.com/office/drawing/2014/main" id="{DD194652-BF85-211E-D0C0-F560535ABF7A}"/>
                </a:ext>
              </a:extLst>
            </p:cNvPr>
            <p:cNvSpPr/>
            <p:nvPr/>
          </p:nvSpPr>
          <p:spPr>
            <a:xfrm>
              <a:off x="7866821" y="3532419"/>
              <a:ext cx="3034745" cy="124239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tx1"/>
                  </a:solidFill>
                </a:rPr>
                <a:t>Experiment result does </a:t>
              </a:r>
              <a:r>
                <a:rPr lang="en-AU" sz="1600" b="1" dirty="0">
                  <a:solidFill>
                    <a:schemeClr val="tx1"/>
                  </a:solidFill>
                </a:rPr>
                <a:t>not</a:t>
              </a:r>
              <a:r>
                <a:rPr lang="en-AU" sz="1600" dirty="0">
                  <a:solidFill>
                    <a:schemeClr val="tx1"/>
                  </a:solidFill>
                </a:rPr>
                <a:t> match the prediction</a:t>
              </a:r>
            </a:p>
          </p:txBody>
        </p:sp>
      </p:grpSp>
    </p:spTree>
    <p:extLst>
      <p:ext uri="{BB962C8B-B14F-4D97-AF65-F5344CB8AC3E}">
        <p14:creationId xmlns:p14="http://schemas.microsoft.com/office/powerpoint/2010/main" val="161958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C7F2C7-D8C7-4C2B-86BE-EFAD063DC986}"/>
              </a:ext>
            </a:extLst>
          </p:cNvPr>
          <p:cNvSpPr>
            <a:spLocks noGrp="1"/>
          </p:cNvSpPr>
          <p:nvPr>
            <p:ph type="body" sz="quarter" idx="14"/>
          </p:nvPr>
        </p:nvSpPr>
        <p:spPr/>
        <p:txBody>
          <a:bodyPr>
            <a:noAutofit/>
          </a:bodyPr>
          <a:lstStyle/>
          <a:p>
            <a:r>
              <a:rPr lang="en-AU" sz="2400" dirty="0"/>
              <a:t>What is Science?</a:t>
            </a:r>
          </a:p>
        </p:txBody>
      </p:sp>
      <p:sp>
        <p:nvSpPr>
          <p:cNvPr id="3" name="Rectangle: Rounded Corners 2">
            <a:extLst>
              <a:ext uri="{FF2B5EF4-FFF2-40B4-BE49-F238E27FC236}">
                <a16:creationId xmlns:a16="http://schemas.microsoft.com/office/drawing/2014/main" id="{08460317-37F0-E875-2E25-4F7E41FDC805}"/>
              </a:ext>
            </a:extLst>
          </p:cNvPr>
          <p:cNvSpPr/>
          <p:nvPr/>
        </p:nvSpPr>
        <p:spPr>
          <a:xfrm>
            <a:off x="172279" y="954157"/>
            <a:ext cx="2869095" cy="1242391"/>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tx1"/>
                </a:solidFill>
              </a:rPr>
              <a:t>This book falls down when dropped.</a:t>
            </a:r>
          </a:p>
        </p:txBody>
      </p:sp>
      <p:sp>
        <p:nvSpPr>
          <p:cNvPr id="8" name="Rectangle: Rounded Corners 7">
            <a:extLst>
              <a:ext uri="{FF2B5EF4-FFF2-40B4-BE49-F238E27FC236}">
                <a16:creationId xmlns:a16="http://schemas.microsoft.com/office/drawing/2014/main" id="{D6E0FF39-4954-0FAA-5387-47B900BF8876}"/>
              </a:ext>
            </a:extLst>
          </p:cNvPr>
          <p:cNvSpPr/>
          <p:nvPr/>
        </p:nvSpPr>
        <p:spPr>
          <a:xfrm>
            <a:off x="457200" y="4916556"/>
            <a:ext cx="4005470" cy="1404731"/>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tx1"/>
                </a:solidFill>
              </a:rPr>
              <a:t>Great! My theory might be correct. Let’s keep experimenting.</a:t>
            </a:r>
          </a:p>
        </p:txBody>
      </p:sp>
      <p:grpSp>
        <p:nvGrpSpPr>
          <p:cNvPr id="17" name="Group 16">
            <a:extLst>
              <a:ext uri="{FF2B5EF4-FFF2-40B4-BE49-F238E27FC236}">
                <a16:creationId xmlns:a16="http://schemas.microsoft.com/office/drawing/2014/main" id="{017D85D7-3086-4F06-E20A-17DAC6920320}"/>
              </a:ext>
            </a:extLst>
          </p:cNvPr>
          <p:cNvGrpSpPr/>
          <p:nvPr/>
        </p:nvGrpSpPr>
        <p:grpSpPr>
          <a:xfrm>
            <a:off x="3041374" y="954157"/>
            <a:ext cx="4489173" cy="1242391"/>
            <a:chOff x="3041374" y="954157"/>
            <a:chExt cx="4489173" cy="1242391"/>
          </a:xfrm>
        </p:grpSpPr>
        <p:sp>
          <p:nvSpPr>
            <p:cNvPr id="5" name="Rectangle: Rounded Corners 4">
              <a:extLst>
                <a:ext uri="{FF2B5EF4-FFF2-40B4-BE49-F238E27FC236}">
                  <a16:creationId xmlns:a16="http://schemas.microsoft.com/office/drawing/2014/main" id="{8616E530-7D7C-9CA4-82AF-0CA5C36F137C}"/>
                </a:ext>
              </a:extLst>
            </p:cNvPr>
            <p:cNvSpPr/>
            <p:nvPr/>
          </p:nvSpPr>
          <p:spPr>
            <a:xfrm>
              <a:off x="4164494" y="954157"/>
              <a:ext cx="3366053" cy="1242391"/>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a:solidFill>
                    <a:schemeClr val="tx1"/>
                  </a:solidFill>
                </a:rPr>
                <a:t>Objects like being next to the ground and will always fall down.</a:t>
              </a:r>
            </a:p>
          </p:txBody>
        </p:sp>
        <p:sp>
          <p:nvSpPr>
            <p:cNvPr id="10" name="Arrow: Right 9">
              <a:extLst>
                <a:ext uri="{FF2B5EF4-FFF2-40B4-BE49-F238E27FC236}">
                  <a16:creationId xmlns:a16="http://schemas.microsoft.com/office/drawing/2014/main" id="{6E9D7A56-F0BE-C916-B4C4-4A860C608289}"/>
                </a:ext>
              </a:extLst>
            </p:cNvPr>
            <p:cNvSpPr/>
            <p:nvPr/>
          </p:nvSpPr>
          <p:spPr>
            <a:xfrm>
              <a:off x="3041374" y="1371600"/>
              <a:ext cx="1123120" cy="375396"/>
            </a:xfrm>
            <a:prstGeom prst="rightArrow">
              <a:avLst/>
            </a:prstGeom>
            <a:solidFill>
              <a:srgbClr val="2E54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8" name="Group 17">
            <a:extLst>
              <a:ext uri="{FF2B5EF4-FFF2-40B4-BE49-F238E27FC236}">
                <a16:creationId xmlns:a16="http://schemas.microsoft.com/office/drawing/2014/main" id="{A647E365-EDDD-A32B-B490-5668D9A67E99}"/>
              </a:ext>
            </a:extLst>
          </p:cNvPr>
          <p:cNvGrpSpPr/>
          <p:nvPr/>
        </p:nvGrpSpPr>
        <p:grpSpPr>
          <a:xfrm>
            <a:off x="7530548" y="954157"/>
            <a:ext cx="4489173" cy="1242391"/>
            <a:chOff x="7530548" y="954157"/>
            <a:chExt cx="4489173" cy="1242391"/>
          </a:xfrm>
        </p:grpSpPr>
        <p:sp>
          <p:nvSpPr>
            <p:cNvPr id="6" name="Rectangle: Rounded Corners 5">
              <a:extLst>
                <a:ext uri="{FF2B5EF4-FFF2-40B4-BE49-F238E27FC236}">
                  <a16:creationId xmlns:a16="http://schemas.microsoft.com/office/drawing/2014/main" id="{F73521F4-C3FC-EC5A-E722-EC6C832E767C}"/>
                </a:ext>
              </a:extLst>
            </p:cNvPr>
            <p:cNvSpPr/>
            <p:nvPr/>
          </p:nvSpPr>
          <p:spPr>
            <a:xfrm>
              <a:off x="8653668" y="954157"/>
              <a:ext cx="3366053" cy="1242391"/>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tx1"/>
                  </a:solidFill>
                </a:rPr>
                <a:t>When I drop this box, it will fall down.</a:t>
              </a:r>
            </a:p>
          </p:txBody>
        </p:sp>
        <p:sp>
          <p:nvSpPr>
            <p:cNvPr id="11" name="Arrow: Right 10">
              <a:extLst>
                <a:ext uri="{FF2B5EF4-FFF2-40B4-BE49-F238E27FC236}">
                  <a16:creationId xmlns:a16="http://schemas.microsoft.com/office/drawing/2014/main" id="{E7D03B31-CDFB-607F-46DC-FE0CA12BD461}"/>
                </a:ext>
              </a:extLst>
            </p:cNvPr>
            <p:cNvSpPr/>
            <p:nvPr/>
          </p:nvSpPr>
          <p:spPr>
            <a:xfrm>
              <a:off x="7530548" y="1387654"/>
              <a:ext cx="1123120" cy="375396"/>
            </a:xfrm>
            <a:prstGeom prst="rightArrow">
              <a:avLst/>
            </a:prstGeom>
            <a:solidFill>
              <a:srgbClr val="2E54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9" name="Group 18">
            <a:extLst>
              <a:ext uri="{FF2B5EF4-FFF2-40B4-BE49-F238E27FC236}">
                <a16:creationId xmlns:a16="http://schemas.microsoft.com/office/drawing/2014/main" id="{074B5FFF-C5C2-1BFA-1895-DB074CD615EB}"/>
              </a:ext>
            </a:extLst>
          </p:cNvPr>
          <p:cNvGrpSpPr/>
          <p:nvPr/>
        </p:nvGrpSpPr>
        <p:grpSpPr>
          <a:xfrm>
            <a:off x="4078354" y="2354947"/>
            <a:ext cx="4681757" cy="1862557"/>
            <a:chOff x="4078354" y="2354947"/>
            <a:chExt cx="4681757" cy="1862557"/>
          </a:xfrm>
        </p:grpSpPr>
        <p:sp>
          <p:nvSpPr>
            <p:cNvPr id="7" name="Rectangle: Rounded Corners 6">
              <a:extLst>
                <a:ext uri="{FF2B5EF4-FFF2-40B4-BE49-F238E27FC236}">
                  <a16:creationId xmlns:a16="http://schemas.microsoft.com/office/drawing/2014/main" id="{9A7A517D-82EA-95C2-E647-338F08641FCF}"/>
                </a:ext>
              </a:extLst>
            </p:cNvPr>
            <p:cNvSpPr/>
            <p:nvPr/>
          </p:nvSpPr>
          <p:spPr>
            <a:xfrm>
              <a:off x="4078354" y="2975113"/>
              <a:ext cx="3538332" cy="1242391"/>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tx1"/>
                  </a:solidFill>
                </a:rPr>
                <a:t>I will drop this box and see how it moves.</a:t>
              </a:r>
            </a:p>
          </p:txBody>
        </p:sp>
        <p:sp>
          <p:nvSpPr>
            <p:cNvPr id="12" name="Arrow: Right 11">
              <a:extLst>
                <a:ext uri="{FF2B5EF4-FFF2-40B4-BE49-F238E27FC236}">
                  <a16:creationId xmlns:a16="http://schemas.microsoft.com/office/drawing/2014/main" id="{10BC3AB1-7D39-CE52-1D93-0A936AF3E56B}"/>
                </a:ext>
              </a:extLst>
            </p:cNvPr>
            <p:cNvSpPr/>
            <p:nvPr/>
          </p:nvSpPr>
          <p:spPr>
            <a:xfrm rot="8758768">
              <a:off x="7503690" y="2354947"/>
              <a:ext cx="1256421" cy="375396"/>
            </a:xfrm>
            <a:prstGeom prst="rightArrow">
              <a:avLst/>
            </a:prstGeom>
            <a:solidFill>
              <a:srgbClr val="2E54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0" name="Group 19">
            <a:extLst>
              <a:ext uri="{FF2B5EF4-FFF2-40B4-BE49-F238E27FC236}">
                <a16:creationId xmlns:a16="http://schemas.microsoft.com/office/drawing/2014/main" id="{A6232138-25F5-8477-F0DC-D365C66B5B9D}"/>
              </a:ext>
            </a:extLst>
          </p:cNvPr>
          <p:cNvGrpSpPr/>
          <p:nvPr/>
        </p:nvGrpSpPr>
        <p:grpSpPr>
          <a:xfrm>
            <a:off x="793474" y="3532419"/>
            <a:ext cx="3397876" cy="1242391"/>
            <a:chOff x="793474" y="3532419"/>
            <a:chExt cx="3397876" cy="1242391"/>
          </a:xfrm>
        </p:grpSpPr>
        <p:sp>
          <p:nvSpPr>
            <p:cNvPr id="13" name="Arrow: Right 12">
              <a:extLst>
                <a:ext uri="{FF2B5EF4-FFF2-40B4-BE49-F238E27FC236}">
                  <a16:creationId xmlns:a16="http://schemas.microsoft.com/office/drawing/2014/main" id="{1AE51961-8719-78ED-C3A1-B868C1F425E7}"/>
                </a:ext>
              </a:extLst>
            </p:cNvPr>
            <p:cNvSpPr/>
            <p:nvPr/>
          </p:nvSpPr>
          <p:spPr>
            <a:xfrm rot="8758768">
              <a:off x="2934929" y="4301322"/>
              <a:ext cx="1256421" cy="37539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Rounded Corners 14">
              <a:extLst>
                <a:ext uri="{FF2B5EF4-FFF2-40B4-BE49-F238E27FC236}">
                  <a16:creationId xmlns:a16="http://schemas.microsoft.com/office/drawing/2014/main" id="{73E6DD02-7A35-0EA3-3F26-755421177DDF}"/>
                </a:ext>
              </a:extLst>
            </p:cNvPr>
            <p:cNvSpPr/>
            <p:nvPr/>
          </p:nvSpPr>
          <p:spPr>
            <a:xfrm>
              <a:off x="793474" y="3532419"/>
              <a:ext cx="3034745" cy="124239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tx1"/>
                  </a:solidFill>
                </a:rPr>
                <a:t>Experiment result matches the prediction</a:t>
              </a:r>
            </a:p>
          </p:txBody>
        </p:sp>
      </p:grpSp>
      <p:sp>
        <p:nvSpPr>
          <p:cNvPr id="22" name="Rectangle: Rounded Corners 21">
            <a:extLst>
              <a:ext uri="{FF2B5EF4-FFF2-40B4-BE49-F238E27FC236}">
                <a16:creationId xmlns:a16="http://schemas.microsoft.com/office/drawing/2014/main" id="{E8AB781E-E1DD-C24A-E056-21DCFB9410FA}"/>
              </a:ext>
            </a:extLst>
          </p:cNvPr>
          <p:cNvSpPr/>
          <p:nvPr/>
        </p:nvSpPr>
        <p:spPr>
          <a:xfrm>
            <a:off x="763657" y="566530"/>
            <a:ext cx="1664804" cy="44466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tx1"/>
                </a:solidFill>
              </a:rPr>
              <a:t>Observation</a:t>
            </a:r>
          </a:p>
        </p:txBody>
      </p:sp>
      <p:sp>
        <p:nvSpPr>
          <p:cNvPr id="23" name="Rectangle: Rounded Corners 22">
            <a:extLst>
              <a:ext uri="{FF2B5EF4-FFF2-40B4-BE49-F238E27FC236}">
                <a16:creationId xmlns:a16="http://schemas.microsoft.com/office/drawing/2014/main" id="{CC2EB3EF-B2D5-590F-192A-0BB5660FA38A}"/>
              </a:ext>
            </a:extLst>
          </p:cNvPr>
          <p:cNvSpPr/>
          <p:nvPr/>
        </p:nvSpPr>
        <p:spPr>
          <a:xfrm>
            <a:off x="5015118" y="573063"/>
            <a:ext cx="1664804" cy="44466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tx1"/>
                </a:solidFill>
              </a:rPr>
              <a:t>Theory</a:t>
            </a:r>
          </a:p>
        </p:txBody>
      </p:sp>
      <p:sp>
        <p:nvSpPr>
          <p:cNvPr id="24" name="Rectangle: Rounded Corners 23">
            <a:extLst>
              <a:ext uri="{FF2B5EF4-FFF2-40B4-BE49-F238E27FC236}">
                <a16:creationId xmlns:a16="http://schemas.microsoft.com/office/drawing/2014/main" id="{28E72140-AF27-49DA-B1D8-32D83353500A}"/>
              </a:ext>
            </a:extLst>
          </p:cNvPr>
          <p:cNvSpPr/>
          <p:nvPr/>
        </p:nvSpPr>
        <p:spPr>
          <a:xfrm>
            <a:off x="9613002" y="566529"/>
            <a:ext cx="1664804" cy="44466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tx1"/>
                </a:solidFill>
              </a:rPr>
              <a:t>Prediction</a:t>
            </a:r>
          </a:p>
        </p:txBody>
      </p:sp>
      <p:sp>
        <p:nvSpPr>
          <p:cNvPr id="25" name="Rectangle: Rounded Corners 24">
            <a:extLst>
              <a:ext uri="{FF2B5EF4-FFF2-40B4-BE49-F238E27FC236}">
                <a16:creationId xmlns:a16="http://schemas.microsoft.com/office/drawing/2014/main" id="{C4C3C3BE-8103-43C1-84BB-385E8BC18676}"/>
              </a:ext>
            </a:extLst>
          </p:cNvPr>
          <p:cNvSpPr/>
          <p:nvPr/>
        </p:nvSpPr>
        <p:spPr>
          <a:xfrm>
            <a:off x="5002946" y="2543701"/>
            <a:ext cx="1676976" cy="50599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tx1"/>
                </a:solidFill>
              </a:rPr>
              <a:t>Experiment</a:t>
            </a:r>
          </a:p>
        </p:txBody>
      </p:sp>
    </p:spTree>
    <p:extLst>
      <p:ext uri="{BB962C8B-B14F-4D97-AF65-F5344CB8AC3E}">
        <p14:creationId xmlns:p14="http://schemas.microsoft.com/office/powerpoint/2010/main" val="190038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22" grpId="0"/>
      <p:bldP spid="23" grpId="0"/>
      <p:bldP spid="24" grpId="0"/>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C7F2C7-D8C7-4C2B-86BE-EFAD063DC986}"/>
              </a:ext>
            </a:extLst>
          </p:cNvPr>
          <p:cNvSpPr>
            <a:spLocks noGrp="1"/>
          </p:cNvSpPr>
          <p:nvPr>
            <p:ph type="body" sz="quarter" idx="14"/>
          </p:nvPr>
        </p:nvSpPr>
        <p:spPr/>
        <p:txBody>
          <a:bodyPr>
            <a:noAutofit/>
          </a:bodyPr>
          <a:lstStyle/>
          <a:p>
            <a:r>
              <a:rPr lang="en-AU" sz="2400" dirty="0"/>
              <a:t>What is Science?</a:t>
            </a:r>
          </a:p>
        </p:txBody>
      </p:sp>
      <p:sp>
        <p:nvSpPr>
          <p:cNvPr id="3" name="Rectangle: Rounded Corners 2">
            <a:extLst>
              <a:ext uri="{FF2B5EF4-FFF2-40B4-BE49-F238E27FC236}">
                <a16:creationId xmlns:a16="http://schemas.microsoft.com/office/drawing/2014/main" id="{08460317-37F0-E875-2E25-4F7E41FDC805}"/>
              </a:ext>
            </a:extLst>
          </p:cNvPr>
          <p:cNvSpPr/>
          <p:nvPr/>
        </p:nvSpPr>
        <p:spPr>
          <a:xfrm>
            <a:off x="172279" y="954157"/>
            <a:ext cx="2869095" cy="1242391"/>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tx1"/>
                </a:solidFill>
              </a:rPr>
              <a:t>This book and pen fall down when dropped.</a:t>
            </a:r>
          </a:p>
        </p:txBody>
      </p:sp>
      <p:grpSp>
        <p:nvGrpSpPr>
          <p:cNvPr id="17" name="Group 16">
            <a:extLst>
              <a:ext uri="{FF2B5EF4-FFF2-40B4-BE49-F238E27FC236}">
                <a16:creationId xmlns:a16="http://schemas.microsoft.com/office/drawing/2014/main" id="{017D85D7-3086-4F06-E20A-17DAC6920320}"/>
              </a:ext>
            </a:extLst>
          </p:cNvPr>
          <p:cNvGrpSpPr/>
          <p:nvPr/>
        </p:nvGrpSpPr>
        <p:grpSpPr>
          <a:xfrm>
            <a:off x="3041374" y="954157"/>
            <a:ext cx="4489173" cy="1242391"/>
            <a:chOff x="3041374" y="954157"/>
            <a:chExt cx="4489173" cy="1242391"/>
          </a:xfrm>
        </p:grpSpPr>
        <p:sp>
          <p:nvSpPr>
            <p:cNvPr id="5" name="Rectangle: Rounded Corners 4">
              <a:extLst>
                <a:ext uri="{FF2B5EF4-FFF2-40B4-BE49-F238E27FC236}">
                  <a16:creationId xmlns:a16="http://schemas.microsoft.com/office/drawing/2014/main" id="{8616E530-7D7C-9CA4-82AF-0CA5C36F137C}"/>
                </a:ext>
              </a:extLst>
            </p:cNvPr>
            <p:cNvSpPr/>
            <p:nvPr/>
          </p:nvSpPr>
          <p:spPr>
            <a:xfrm>
              <a:off x="4164494" y="954157"/>
              <a:ext cx="3366053" cy="1242391"/>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a:solidFill>
                    <a:schemeClr val="tx1"/>
                  </a:solidFill>
                </a:rPr>
                <a:t>Objects like being next to the ground and will always fall down.</a:t>
              </a:r>
            </a:p>
          </p:txBody>
        </p:sp>
        <p:sp>
          <p:nvSpPr>
            <p:cNvPr id="10" name="Arrow: Right 9">
              <a:extLst>
                <a:ext uri="{FF2B5EF4-FFF2-40B4-BE49-F238E27FC236}">
                  <a16:creationId xmlns:a16="http://schemas.microsoft.com/office/drawing/2014/main" id="{6E9D7A56-F0BE-C916-B4C4-4A860C608289}"/>
                </a:ext>
              </a:extLst>
            </p:cNvPr>
            <p:cNvSpPr/>
            <p:nvPr/>
          </p:nvSpPr>
          <p:spPr>
            <a:xfrm>
              <a:off x="3041374" y="1371600"/>
              <a:ext cx="1123120" cy="375396"/>
            </a:xfrm>
            <a:prstGeom prst="rightArrow">
              <a:avLst/>
            </a:prstGeom>
            <a:solidFill>
              <a:srgbClr val="2E54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8" name="Group 17">
            <a:extLst>
              <a:ext uri="{FF2B5EF4-FFF2-40B4-BE49-F238E27FC236}">
                <a16:creationId xmlns:a16="http://schemas.microsoft.com/office/drawing/2014/main" id="{A647E365-EDDD-A32B-B490-5668D9A67E99}"/>
              </a:ext>
            </a:extLst>
          </p:cNvPr>
          <p:cNvGrpSpPr/>
          <p:nvPr/>
        </p:nvGrpSpPr>
        <p:grpSpPr>
          <a:xfrm>
            <a:off x="7530548" y="954157"/>
            <a:ext cx="4489173" cy="1242391"/>
            <a:chOff x="7530548" y="954157"/>
            <a:chExt cx="4489173" cy="1242391"/>
          </a:xfrm>
        </p:grpSpPr>
        <p:sp>
          <p:nvSpPr>
            <p:cNvPr id="6" name="Rectangle: Rounded Corners 5">
              <a:extLst>
                <a:ext uri="{FF2B5EF4-FFF2-40B4-BE49-F238E27FC236}">
                  <a16:creationId xmlns:a16="http://schemas.microsoft.com/office/drawing/2014/main" id="{F73521F4-C3FC-EC5A-E722-EC6C832E767C}"/>
                </a:ext>
              </a:extLst>
            </p:cNvPr>
            <p:cNvSpPr/>
            <p:nvPr/>
          </p:nvSpPr>
          <p:spPr>
            <a:xfrm>
              <a:off x="8653668" y="954157"/>
              <a:ext cx="3366053" cy="1242391"/>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tx1"/>
                  </a:solidFill>
                </a:rPr>
                <a:t>When I drop this balloon, it will fall down.</a:t>
              </a:r>
            </a:p>
          </p:txBody>
        </p:sp>
        <p:sp>
          <p:nvSpPr>
            <p:cNvPr id="11" name="Arrow: Right 10">
              <a:extLst>
                <a:ext uri="{FF2B5EF4-FFF2-40B4-BE49-F238E27FC236}">
                  <a16:creationId xmlns:a16="http://schemas.microsoft.com/office/drawing/2014/main" id="{E7D03B31-CDFB-607F-46DC-FE0CA12BD461}"/>
                </a:ext>
              </a:extLst>
            </p:cNvPr>
            <p:cNvSpPr/>
            <p:nvPr/>
          </p:nvSpPr>
          <p:spPr>
            <a:xfrm>
              <a:off x="7530548" y="1387654"/>
              <a:ext cx="1123120" cy="375396"/>
            </a:xfrm>
            <a:prstGeom prst="rightArrow">
              <a:avLst/>
            </a:prstGeom>
            <a:solidFill>
              <a:srgbClr val="2E54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9" name="Group 18">
            <a:extLst>
              <a:ext uri="{FF2B5EF4-FFF2-40B4-BE49-F238E27FC236}">
                <a16:creationId xmlns:a16="http://schemas.microsoft.com/office/drawing/2014/main" id="{074B5FFF-C5C2-1BFA-1895-DB074CD615EB}"/>
              </a:ext>
            </a:extLst>
          </p:cNvPr>
          <p:cNvGrpSpPr/>
          <p:nvPr/>
        </p:nvGrpSpPr>
        <p:grpSpPr>
          <a:xfrm>
            <a:off x="4078354" y="2354947"/>
            <a:ext cx="4681757" cy="1862557"/>
            <a:chOff x="4078354" y="2354947"/>
            <a:chExt cx="4681757" cy="1862557"/>
          </a:xfrm>
        </p:grpSpPr>
        <p:sp>
          <p:nvSpPr>
            <p:cNvPr id="7" name="Rectangle: Rounded Corners 6">
              <a:extLst>
                <a:ext uri="{FF2B5EF4-FFF2-40B4-BE49-F238E27FC236}">
                  <a16:creationId xmlns:a16="http://schemas.microsoft.com/office/drawing/2014/main" id="{9A7A517D-82EA-95C2-E647-338F08641FCF}"/>
                </a:ext>
              </a:extLst>
            </p:cNvPr>
            <p:cNvSpPr/>
            <p:nvPr/>
          </p:nvSpPr>
          <p:spPr>
            <a:xfrm>
              <a:off x="4078354" y="2975113"/>
              <a:ext cx="3538332" cy="1242391"/>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tx1"/>
                  </a:solidFill>
                </a:rPr>
                <a:t>I will drop this balloon and see how it moves.</a:t>
              </a:r>
              <a:endParaRPr lang="en-AU" sz="2800" dirty="0">
                <a:solidFill>
                  <a:schemeClr val="tx1"/>
                </a:solidFill>
              </a:endParaRPr>
            </a:p>
          </p:txBody>
        </p:sp>
        <p:sp>
          <p:nvSpPr>
            <p:cNvPr id="12" name="Arrow: Right 11">
              <a:extLst>
                <a:ext uri="{FF2B5EF4-FFF2-40B4-BE49-F238E27FC236}">
                  <a16:creationId xmlns:a16="http://schemas.microsoft.com/office/drawing/2014/main" id="{10BC3AB1-7D39-CE52-1D93-0A936AF3E56B}"/>
                </a:ext>
              </a:extLst>
            </p:cNvPr>
            <p:cNvSpPr/>
            <p:nvPr/>
          </p:nvSpPr>
          <p:spPr>
            <a:xfrm rot="8758768">
              <a:off x="7503690" y="2354947"/>
              <a:ext cx="1256421" cy="375396"/>
            </a:xfrm>
            <a:prstGeom prst="rightArrow">
              <a:avLst/>
            </a:prstGeom>
            <a:solidFill>
              <a:srgbClr val="2E54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2" name="Rectangle: Rounded Corners 21">
            <a:extLst>
              <a:ext uri="{FF2B5EF4-FFF2-40B4-BE49-F238E27FC236}">
                <a16:creationId xmlns:a16="http://schemas.microsoft.com/office/drawing/2014/main" id="{E8AB781E-E1DD-C24A-E056-21DCFB9410FA}"/>
              </a:ext>
            </a:extLst>
          </p:cNvPr>
          <p:cNvSpPr/>
          <p:nvPr/>
        </p:nvSpPr>
        <p:spPr>
          <a:xfrm>
            <a:off x="763657" y="566530"/>
            <a:ext cx="1664804" cy="44466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tx1"/>
                </a:solidFill>
              </a:rPr>
              <a:t>Observation</a:t>
            </a:r>
          </a:p>
        </p:txBody>
      </p:sp>
      <p:sp>
        <p:nvSpPr>
          <p:cNvPr id="23" name="Rectangle: Rounded Corners 22">
            <a:extLst>
              <a:ext uri="{FF2B5EF4-FFF2-40B4-BE49-F238E27FC236}">
                <a16:creationId xmlns:a16="http://schemas.microsoft.com/office/drawing/2014/main" id="{CC2EB3EF-B2D5-590F-192A-0BB5660FA38A}"/>
              </a:ext>
            </a:extLst>
          </p:cNvPr>
          <p:cNvSpPr/>
          <p:nvPr/>
        </p:nvSpPr>
        <p:spPr>
          <a:xfrm>
            <a:off x="5015118" y="573063"/>
            <a:ext cx="1664804" cy="44466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tx1"/>
                </a:solidFill>
              </a:rPr>
              <a:t>Theory</a:t>
            </a:r>
          </a:p>
        </p:txBody>
      </p:sp>
      <p:sp>
        <p:nvSpPr>
          <p:cNvPr id="24" name="Rectangle: Rounded Corners 23">
            <a:extLst>
              <a:ext uri="{FF2B5EF4-FFF2-40B4-BE49-F238E27FC236}">
                <a16:creationId xmlns:a16="http://schemas.microsoft.com/office/drawing/2014/main" id="{28E72140-AF27-49DA-B1D8-32D83353500A}"/>
              </a:ext>
            </a:extLst>
          </p:cNvPr>
          <p:cNvSpPr/>
          <p:nvPr/>
        </p:nvSpPr>
        <p:spPr>
          <a:xfrm>
            <a:off x="9613002" y="566529"/>
            <a:ext cx="1664804" cy="44466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tx1"/>
                </a:solidFill>
              </a:rPr>
              <a:t>Prediction</a:t>
            </a:r>
          </a:p>
        </p:txBody>
      </p:sp>
      <p:sp>
        <p:nvSpPr>
          <p:cNvPr id="25" name="Rectangle: Rounded Corners 24">
            <a:extLst>
              <a:ext uri="{FF2B5EF4-FFF2-40B4-BE49-F238E27FC236}">
                <a16:creationId xmlns:a16="http://schemas.microsoft.com/office/drawing/2014/main" id="{C4C3C3BE-8103-43C1-84BB-385E8BC18676}"/>
              </a:ext>
            </a:extLst>
          </p:cNvPr>
          <p:cNvSpPr/>
          <p:nvPr/>
        </p:nvSpPr>
        <p:spPr>
          <a:xfrm>
            <a:off x="5002946" y="2543701"/>
            <a:ext cx="1676976" cy="50599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tx1"/>
                </a:solidFill>
              </a:rPr>
              <a:t>Experiment</a:t>
            </a:r>
          </a:p>
        </p:txBody>
      </p:sp>
      <p:sp>
        <p:nvSpPr>
          <p:cNvPr id="4" name="Rectangle: Rounded Corners 3">
            <a:extLst>
              <a:ext uri="{FF2B5EF4-FFF2-40B4-BE49-F238E27FC236}">
                <a16:creationId xmlns:a16="http://schemas.microsoft.com/office/drawing/2014/main" id="{930739C3-49C1-40A9-8B8D-657F5550F8E1}"/>
              </a:ext>
            </a:extLst>
          </p:cNvPr>
          <p:cNvSpPr/>
          <p:nvPr/>
        </p:nvSpPr>
        <p:spPr>
          <a:xfrm>
            <a:off x="8481389" y="4916555"/>
            <a:ext cx="3538332" cy="1514062"/>
          </a:xfrm>
          <a:prstGeom prst="roundRect">
            <a:avLst/>
          </a:prstGeom>
          <a:solidFill>
            <a:srgbClr val="F6927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solidFill>
                  <a:schemeClr val="tx1"/>
                </a:solidFill>
              </a:rPr>
              <a:t>The theory is wrong and must be changed.</a:t>
            </a:r>
          </a:p>
        </p:txBody>
      </p:sp>
      <p:grpSp>
        <p:nvGrpSpPr>
          <p:cNvPr id="9" name="Group 8">
            <a:extLst>
              <a:ext uri="{FF2B5EF4-FFF2-40B4-BE49-F238E27FC236}">
                <a16:creationId xmlns:a16="http://schemas.microsoft.com/office/drawing/2014/main" id="{A8471ECE-9887-A412-08A1-BEE6EAF8ACF9}"/>
              </a:ext>
            </a:extLst>
          </p:cNvPr>
          <p:cNvGrpSpPr/>
          <p:nvPr/>
        </p:nvGrpSpPr>
        <p:grpSpPr>
          <a:xfrm>
            <a:off x="7480598" y="3532419"/>
            <a:ext cx="3420968" cy="1242391"/>
            <a:chOff x="7480598" y="3532419"/>
            <a:chExt cx="3420968" cy="1242391"/>
          </a:xfrm>
        </p:grpSpPr>
        <p:sp>
          <p:nvSpPr>
            <p:cNvPr id="14" name="Arrow: Right 13">
              <a:extLst>
                <a:ext uri="{FF2B5EF4-FFF2-40B4-BE49-F238E27FC236}">
                  <a16:creationId xmlns:a16="http://schemas.microsoft.com/office/drawing/2014/main" id="{C2938334-41CD-0146-4AA5-7B522544F3F4}"/>
                </a:ext>
              </a:extLst>
            </p:cNvPr>
            <p:cNvSpPr/>
            <p:nvPr/>
          </p:nvSpPr>
          <p:spPr>
            <a:xfrm rot="2685307">
              <a:off x="7480598" y="4308562"/>
              <a:ext cx="1256421" cy="37539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Rounded Corners 15">
              <a:extLst>
                <a:ext uri="{FF2B5EF4-FFF2-40B4-BE49-F238E27FC236}">
                  <a16:creationId xmlns:a16="http://schemas.microsoft.com/office/drawing/2014/main" id="{37FE8DC5-FC9A-D0DF-E4E8-D2EB224AF630}"/>
                </a:ext>
              </a:extLst>
            </p:cNvPr>
            <p:cNvSpPr/>
            <p:nvPr/>
          </p:nvSpPr>
          <p:spPr>
            <a:xfrm>
              <a:off x="7866821" y="3532419"/>
              <a:ext cx="3034745" cy="124239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tx1"/>
                  </a:solidFill>
                </a:rPr>
                <a:t>Experiment result does </a:t>
              </a:r>
              <a:r>
                <a:rPr lang="en-AU" sz="1600" b="1" dirty="0">
                  <a:solidFill>
                    <a:schemeClr val="tx1"/>
                  </a:solidFill>
                </a:rPr>
                <a:t>not</a:t>
              </a:r>
              <a:r>
                <a:rPr lang="en-AU" sz="1600" dirty="0">
                  <a:solidFill>
                    <a:schemeClr val="tx1"/>
                  </a:solidFill>
                </a:rPr>
                <a:t> match the prediction</a:t>
              </a:r>
            </a:p>
          </p:txBody>
        </p:sp>
      </p:grpSp>
    </p:spTree>
    <p:extLst>
      <p:ext uri="{BB962C8B-B14F-4D97-AF65-F5344CB8AC3E}">
        <p14:creationId xmlns:p14="http://schemas.microsoft.com/office/powerpoint/2010/main" val="369976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p:bldP spid="23" grpId="0"/>
      <p:bldP spid="24" grpId="0"/>
      <p:bldP spid="25" grpId="0"/>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C7F2C7-D8C7-4C2B-86BE-EFAD063DC986}"/>
              </a:ext>
            </a:extLst>
          </p:cNvPr>
          <p:cNvSpPr>
            <a:spLocks noGrp="1"/>
          </p:cNvSpPr>
          <p:nvPr>
            <p:ph type="body" sz="quarter" idx="14"/>
          </p:nvPr>
        </p:nvSpPr>
        <p:spPr/>
        <p:txBody>
          <a:bodyPr>
            <a:noAutofit/>
          </a:bodyPr>
          <a:lstStyle/>
          <a:p>
            <a:r>
              <a:rPr lang="en-AU" sz="2400" dirty="0"/>
              <a:t>What is Science?</a:t>
            </a:r>
          </a:p>
        </p:txBody>
      </p:sp>
      <p:sp>
        <p:nvSpPr>
          <p:cNvPr id="3" name="Rectangle: Rounded Corners 2">
            <a:extLst>
              <a:ext uri="{FF2B5EF4-FFF2-40B4-BE49-F238E27FC236}">
                <a16:creationId xmlns:a16="http://schemas.microsoft.com/office/drawing/2014/main" id="{08460317-37F0-E875-2E25-4F7E41FDC805}"/>
              </a:ext>
            </a:extLst>
          </p:cNvPr>
          <p:cNvSpPr/>
          <p:nvPr/>
        </p:nvSpPr>
        <p:spPr>
          <a:xfrm>
            <a:off x="172279" y="954157"/>
            <a:ext cx="2869095" cy="1242391"/>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a:solidFill>
                  <a:schemeClr val="tx1"/>
                </a:solidFill>
              </a:rPr>
              <a:t>The book and box fall down when dropped. The balloon doesn’t.</a:t>
            </a:r>
          </a:p>
        </p:txBody>
      </p:sp>
      <p:grpSp>
        <p:nvGrpSpPr>
          <p:cNvPr id="17" name="Group 16">
            <a:extLst>
              <a:ext uri="{FF2B5EF4-FFF2-40B4-BE49-F238E27FC236}">
                <a16:creationId xmlns:a16="http://schemas.microsoft.com/office/drawing/2014/main" id="{017D85D7-3086-4F06-E20A-17DAC6920320}"/>
              </a:ext>
            </a:extLst>
          </p:cNvPr>
          <p:cNvGrpSpPr/>
          <p:nvPr/>
        </p:nvGrpSpPr>
        <p:grpSpPr>
          <a:xfrm>
            <a:off x="3041374" y="954157"/>
            <a:ext cx="4489173" cy="1538231"/>
            <a:chOff x="3041374" y="954157"/>
            <a:chExt cx="4489173" cy="1538231"/>
          </a:xfrm>
        </p:grpSpPr>
        <p:sp>
          <p:nvSpPr>
            <p:cNvPr id="5" name="Rectangle: Rounded Corners 4">
              <a:extLst>
                <a:ext uri="{FF2B5EF4-FFF2-40B4-BE49-F238E27FC236}">
                  <a16:creationId xmlns:a16="http://schemas.microsoft.com/office/drawing/2014/main" id="{8616E530-7D7C-9CA4-82AF-0CA5C36F137C}"/>
                </a:ext>
              </a:extLst>
            </p:cNvPr>
            <p:cNvSpPr/>
            <p:nvPr/>
          </p:nvSpPr>
          <p:spPr>
            <a:xfrm>
              <a:off x="4164494" y="954157"/>
              <a:ext cx="3366053" cy="1538231"/>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a:solidFill>
                    <a:schemeClr val="tx1"/>
                  </a:solidFill>
                </a:rPr>
                <a:t>Square objects like being next to the ground and will always fall down. Round objects float up.</a:t>
              </a:r>
            </a:p>
          </p:txBody>
        </p:sp>
        <p:sp>
          <p:nvSpPr>
            <p:cNvPr id="10" name="Arrow: Right 9">
              <a:extLst>
                <a:ext uri="{FF2B5EF4-FFF2-40B4-BE49-F238E27FC236}">
                  <a16:creationId xmlns:a16="http://schemas.microsoft.com/office/drawing/2014/main" id="{6E9D7A56-F0BE-C916-B4C4-4A860C608289}"/>
                </a:ext>
              </a:extLst>
            </p:cNvPr>
            <p:cNvSpPr/>
            <p:nvPr/>
          </p:nvSpPr>
          <p:spPr>
            <a:xfrm>
              <a:off x="3041374" y="1371600"/>
              <a:ext cx="1123120" cy="375396"/>
            </a:xfrm>
            <a:prstGeom prst="rightArrow">
              <a:avLst/>
            </a:prstGeom>
            <a:solidFill>
              <a:srgbClr val="2E54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8" name="Group 17">
            <a:extLst>
              <a:ext uri="{FF2B5EF4-FFF2-40B4-BE49-F238E27FC236}">
                <a16:creationId xmlns:a16="http://schemas.microsoft.com/office/drawing/2014/main" id="{A647E365-EDDD-A32B-B490-5668D9A67E99}"/>
              </a:ext>
            </a:extLst>
          </p:cNvPr>
          <p:cNvGrpSpPr/>
          <p:nvPr/>
        </p:nvGrpSpPr>
        <p:grpSpPr>
          <a:xfrm>
            <a:off x="7530548" y="954157"/>
            <a:ext cx="4489173" cy="1242391"/>
            <a:chOff x="7530548" y="954157"/>
            <a:chExt cx="4489173" cy="1242391"/>
          </a:xfrm>
        </p:grpSpPr>
        <p:sp>
          <p:nvSpPr>
            <p:cNvPr id="6" name="Rectangle: Rounded Corners 5">
              <a:extLst>
                <a:ext uri="{FF2B5EF4-FFF2-40B4-BE49-F238E27FC236}">
                  <a16:creationId xmlns:a16="http://schemas.microsoft.com/office/drawing/2014/main" id="{F73521F4-C3FC-EC5A-E722-EC6C832E767C}"/>
                </a:ext>
              </a:extLst>
            </p:cNvPr>
            <p:cNvSpPr/>
            <p:nvPr/>
          </p:nvSpPr>
          <p:spPr>
            <a:xfrm>
              <a:off x="8653668" y="954157"/>
              <a:ext cx="3366053" cy="1242391"/>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tx1"/>
                  </a:solidFill>
                </a:rPr>
                <a:t>When I drop this ball, it will float.</a:t>
              </a:r>
            </a:p>
          </p:txBody>
        </p:sp>
        <p:sp>
          <p:nvSpPr>
            <p:cNvPr id="11" name="Arrow: Right 10">
              <a:extLst>
                <a:ext uri="{FF2B5EF4-FFF2-40B4-BE49-F238E27FC236}">
                  <a16:creationId xmlns:a16="http://schemas.microsoft.com/office/drawing/2014/main" id="{E7D03B31-CDFB-607F-46DC-FE0CA12BD461}"/>
                </a:ext>
              </a:extLst>
            </p:cNvPr>
            <p:cNvSpPr/>
            <p:nvPr/>
          </p:nvSpPr>
          <p:spPr>
            <a:xfrm>
              <a:off x="7530548" y="1387654"/>
              <a:ext cx="1123120" cy="375396"/>
            </a:xfrm>
            <a:prstGeom prst="rightArrow">
              <a:avLst/>
            </a:prstGeom>
            <a:solidFill>
              <a:srgbClr val="2E54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9" name="Group 18">
            <a:extLst>
              <a:ext uri="{FF2B5EF4-FFF2-40B4-BE49-F238E27FC236}">
                <a16:creationId xmlns:a16="http://schemas.microsoft.com/office/drawing/2014/main" id="{074B5FFF-C5C2-1BFA-1895-DB074CD615EB}"/>
              </a:ext>
            </a:extLst>
          </p:cNvPr>
          <p:cNvGrpSpPr/>
          <p:nvPr/>
        </p:nvGrpSpPr>
        <p:grpSpPr>
          <a:xfrm>
            <a:off x="4078354" y="2354947"/>
            <a:ext cx="4681757" cy="1862557"/>
            <a:chOff x="4078354" y="2354947"/>
            <a:chExt cx="4681757" cy="1862557"/>
          </a:xfrm>
        </p:grpSpPr>
        <p:sp>
          <p:nvSpPr>
            <p:cNvPr id="7" name="Rectangle: Rounded Corners 6">
              <a:extLst>
                <a:ext uri="{FF2B5EF4-FFF2-40B4-BE49-F238E27FC236}">
                  <a16:creationId xmlns:a16="http://schemas.microsoft.com/office/drawing/2014/main" id="{9A7A517D-82EA-95C2-E647-338F08641FCF}"/>
                </a:ext>
              </a:extLst>
            </p:cNvPr>
            <p:cNvSpPr/>
            <p:nvPr/>
          </p:nvSpPr>
          <p:spPr>
            <a:xfrm>
              <a:off x="4078354" y="2975113"/>
              <a:ext cx="3538332" cy="1242391"/>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tx1"/>
                  </a:solidFill>
                </a:rPr>
                <a:t>I will drop this ball and observe how it moves.</a:t>
              </a:r>
            </a:p>
          </p:txBody>
        </p:sp>
        <p:sp>
          <p:nvSpPr>
            <p:cNvPr id="12" name="Arrow: Right 11">
              <a:extLst>
                <a:ext uri="{FF2B5EF4-FFF2-40B4-BE49-F238E27FC236}">
                  <a16:creationId xmlns:a16="http://schemas.microsoft.com/office/drawing/2014/main" id="{10BC3AB1-7D39-CE52-1D93-0A936AF3E56B}"/>
                </a:ext>
              </a:extLst>
            </p:cNvPr>
            <p:cNvSpPr/>
            <p:nvPr/>
          </p:nvSpPr>
          <p:spPr>
            <a:xfrm rot="8758768">
              <a:off x="7503690" y="2354947"/>
              <a:ext cx="1256421" cy="375396"/>
            </a:xfrm>
            <a:prstGeom prst="rightArrow">
              <a:avLst/>
            </a:prstGeom>
            <a:solidFill>
              <a:srgbClr val="2E54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2" name="Rectangle: Rounded Corners 21">
            <a:extLst>
              <a:ext uri="{FF2B5EF4-FFF2-40B4-BE49-F238E27FC236}">
                <a16:creationId xmlns:a16="http://schemas.microsoft.com/office/drawing/2014/main" id="{E8AB781E-E1DD-C24A-E056-21DCFB9410FA}"/>
              </a:ext>
            </a:extLst>
          </p:cNvPr>
          <p:cNvSpPr/>
          <p:nvPr/>
        </p:nvSpPr>
        <p:spPr>
          <a:xfrm>
            <a:off x="763657" y="566530"/>
            <a:ext cx="1664804" cy="44466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tx1"/>
                </a:solidFill>
              </a:rPr>
              <a:t>Observation</a:t>
            </a:r>
          </a:p>
        </p:txBody>
      </p:sp>
      <p:sp>
        <p:nvSpPr>
          <p:cNvPr id="23" name="Rectangle: Rounded Corners 22">
            <a:extLst>
              <a:ext uri="{FF2B5EF4-FFF2-40B4-BE49-F238E27FC236}">
                <a16:creationId xmlns:a16="http://schemas.microsoft.com/office/drawing/2014/main" id="{CC2EB3EF-B2D5-590F-192A-0BB5660FA38A}"/>
              </a:ext>
            </a:extLst>
          </p:cNvPr>
          <p:cNvSpPr/>
          <p:nvPr/>
        </p:nvSpPr>
        <p:spPr>
          <a:xfrm>
            <a:off x="5015118" y="573063"/>
            <a:ext cx="1664804" cy="44466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tx1"/>
                </a:solidFill>
              </a:rPr>
              <a:t>Theory</a:t>
            </a:r>
          </a:p>
        </p:txBody>
      </p:sp>
      <p:sp>
        <p:nvSpPr>
          <p:cNvPr id="24" name="Rectangle: Rounded Corners 23">
            <a:extLst>
              <a:ext uri="{FF2B5EF4-FFF2-40B4-BE49-F238E27FC236}">
                <a16:creationId xmlns:a16="http://schemas.microsoft.com/office/drawing/2014/main" id="{28E72140-AF27-49DA-B1D8-32D83353500A}"/>
              </a:ext>
            </a:extLst>
          </p:cNvPr>
          <p:cNvSpPr/>
          <p:nvPr/>
        </p:nvSpPr>
        <p:spPr>
          <a:xfrm>
            <a:off x="9613002" y="566529"/>
            <a:ext cx="1664804" cy="44466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tx1"/>
                </a:solidFill>
              </a:rPr>
              <a:t>Prediction</a:t>
            </a:r>
          </a:p>
        </p:txBody>
      </p:sp>
      <p:sp>
        <p:nvSpPr>
          <p:cNvPr id="25" name="Rectangle: Rounded Corners 24">
            <a:extLst>
              <a:ext uri="{FF2B5EF4-FFF2-40B4-BE49-F238E27FC236}">
                <a16:creationId xmlns:a16="http://schemas.microsoft.com/office/drawing/2014/main" id="{C4C3C3BE-8103-43C1-84BB-385E8BC18676}"/>
              </a:ext>
            </a:extLst>
          </p:cNvPr>
          <p:cNvSpPr/>
          <p:nvPr/>
        </p:nvSpPr>
        <p:spPr>
          <a:xfrm>
            <a:off x="5002946" y="2543701"/>
            <a:ext cx="1676976" cy="50599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tx1"/>
                </a:solidFill>
              </a:rPr>
              <a:t>Experiment</a:t>
            </a:r>
          </a:p>
        </p:txBody>
      </p:sp>
      <p:sp>
        <p:nvSpPr>
          <p:cNvPr id="4" name="Rectangle: Rounded Corners 3">
            <a:extLst>
              <a:ext uri="{FF2B5EF4-FFF2-40B4-BE49-F238E27FC236}">
                <a16:creationId xmlns:a16="http://schemas.microsoft.com/office/drawing/2014/main" id="{930739C3-49C1-40A9-8B8D-657F5550F8E1}"/>
              </a:ext>
            </a:extLst>
          </p:cNvPr>
          <p:cNvSpPr/>
          <p:nvPr/>
        </p:nvSpPr>
        <p:spPr>
          <a:xfrm>
            <a:off x="8481389" y="4916555"/>
            <a:ext cx="3538332" cy="1514062"/>
          </a:xfrm>
          <a:prstGeom prst="roundRect">
            <a:avLst/>
          </a:prstGeom>
          <a:solidFill>
            <a:srgbClr val="F6927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solidFill>
                  <a:schemeClr val="tx1"/>
                </a:solidFill>
              </a:rPr>
              <a:t>The theory is wrong and must be changed.</a:t>
            </a:r>
          </a:p>
        </p:txBody>
      </p:sp>
      <p:grpSp>
        <p:nvGrpSpPr>
          <p:cNvPr id="9" name="Group 8">
            <a:extLst>
              <a:ext uri="{FF2B5EF4-FFF2-40B4-BE49-F238E27FC236}">
                <a16:creationId xmlns:a16="http://schemas.microsoft.com/office/drawing/2014/main" id="{A8471ECE-9887-A412-08A1-BEE6EAF8ACF9}"/>
              </a:ext>
            </a:extLst>
          </p:cNvPr>
          <p:cNvGrpSpPr/>
          <p:nvPr/>
        </p:nvGrpSpPr>
        <p:grpSpPr>
          <a:xfrm>
            <a:off x="7480598" y="3532419"/>
            <a:ext cx="3420968" cy="1242391"/>
            <a:chOff x="7480598" y="3532419"/>
            <a:chExt cx="3420968" cy="1242391"/>
          </a:xfrm>
        </p:grpSpPr>
        <p:sp>
          <p:nvSpPr>
            <p:cNvPr id="14" name="Arrow: Right 13">
              <a:extLst>
                <a:ext uri="{FF2B5EF4-FFF2-40B4-BE49-F238E27FC236}">
                  <a16:creationId xmlns:a16="http://schemas.microsoft.com/office/drawing/2014/main" id="{C2938334-41CD-0146-4AA5-7B522544F3F4}"/>
                </a:ext>
              </a:extLst>
            </p:cNvPr>
            <p:cNvSpPr/>
            <p:nvPr/>
          </p:nvSpPr>
          <p:spPr>
            <a:xfrm rot="2685307">
              <a:off x="7480598" y="4308562"/>
              <a:ext cx="1256421" cy="37539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Rounded Corners 15">
              <a:extLst>
                <a:ext uri="{FF2B5EF4-FFF2-40B4-BE49-F238E27FC236}">
                  <a16:creationId xmlns:a16="http://schemas.microsoft.com/office/drawing/2014/main" id="{37FE8DC5-FC9A-D0DF-E4E8-D2EB224AF630}"/>
                </a:ext>
              </a:extLst>
            </p:cNvPr>
            <p:cNvSpPr/>
            <p:nvPr/>
          </p:nvSpPr>
          <p:spPr>
            <a:xfrm>
              <a:off x="7866821" y="3532419"/>
              <a:ext cx="3034745" cy="124239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tx1"/>
                  </a:solidFill>
                </a:rPr>
                <a:t>Experiment result does </a:t>
              </a:r>
              <a:r>
                <a:rPr lang="en-AU" sz="1600" b="1" dirty="0">
                  <a:solidFill>
                    <a:schemeClr val="tx1"/>
                  </a:solidFill>
                </a:rPr>
                <a:t>not</a:t>
              </a:r>
              <a:r>
                <a:rPr lang="en-AU" sz="1600" dirty="0">
                  <a:solidFill>
                    <a:schemeClr val="tx1"/>
                  </a:solidFill>
                </a:rPr>
                <a:t> match the prediction</a:t>
              </a:r>
            </a:p>
          </p:txBody>
        </p:sp>
      </p:grpSp>
    </p:spTree>
    <p:extLst>
      <p:ext uri="{BB962C8B-B14F-4D97-AF65-F5344CB8AC3E}">
        <p14:creationId xmlns:p14="http://schemas.microsoft.com/office/powerpoint/2010/main" val="2809289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p:bldP spid="23" grpId="0"/>
      <p:bldP spid="24" grpId="0"/>
      <p:bldP spid="25" grpId="0"/>
      <p:bldP spid="4" grpId="0" animBg="1"/>
    </p:bldLst>
  </p:timing>
</p:sld>
</file>

<file path=ppt/theme/theme1.xml><?xml version="1.0" encoding="utf-8"?>
<a:theme xmlns:a="http://schemas.openxmlformats.org/drawingml/2006/main" name="Daily Review">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Explicit Instruction_Dar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square" rtlCol="0" anchor="t" anchorCtr="0">
        <a:normAutofit fontScale="92500"/>
      </a:bodyPr>
      <a:lstStyle>
        <a:defPPr algn="l">
          <a:defRPr sz="5400" b="1" dirty="0" smtClean="0">
            <a:latin typeface="Century Gothic" panose="020B0502020202020204" pitchFamily="34" charset="0"/>
            <a:cs typeface="Futura Medium" panose="020B0602020204020303" pitchFamily="34" charset="-79"/>
          </a:defRPr>
        </a:defPPr>
      </a:lstStyle>
    </a:txDef>
  </a:objectDefaults>
  <a:extraClrSchemeLst/>
  <a:extLst>
    <a:ext uri="{05A4C25C-085E-4340-85A3-A5531E510DB2}">
      <thm15:themeFamily xmlns:thm15="http://schemas.microsoft.com/office/thememl/2012/main" name="Theme2" id="{15861BA0-56D5-1E4E-B56A-268D38A279BF}" vid="{9D14DC9A-E19D-5949-B871-56F3C64BEB6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7" ma:contentTypeDescription="Create a new document." ma:contentTypeScope="" ma:versionID="a80bebadbce44e7a05ce0f8ed1bf3577">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400fe0a1a6d11ddc4d41185554cf8274"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d5c732d2-f217-444a-91d8-37c5714ca695" xsi:nil="true"/>
    <lcf76f155ced4ddcb4097134ff3c332f xmlns="8f659357-f805-491c-ad0b-5621b2de6466">
      <Terms xmlns="http://schemas.microsoft.com/office/infopath/2007/PartnerControls"/>
    </lcf76f155ced4ddcb4097134ff3c332f>
    <SharedWithUsers xmlns="d5c732d2-f217-444a-91d8-37c5714ca695">
      <UserInfo>
        <DisplayName/>
        <AccountId xsi:nil="true"/>
        <AccountType/>
      </UserInfo>
    </SharedWithUsers>
  </documentManagement>
</p:properties>
</file>

<file path=customXml/itemProps1.xml><?xml version="1.0" encoding="utf-8"?>
<ds:datastoreItem xmlns:ds="http://schemas.openxmlformats.org/officeDocument/2006/customXml" ds:itemID="{7386D6BD-BCFF-453C-950D-CC6135E039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f659357-f805-491c-ad0b-5621b2de6466"/>
    <ds:schemaRef ds:uri="d5c732d2-f217-444a-91d8-37c5714ca6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7F09D33-A1B5-4438-8F96-65DD71762491}">
  <ds:schemaRefs>
    <ds:schemaRef ds:uri="http://schemas.microsoft.com/sharepoint/v3/contenttype/forms"/>
  </ds:schemaRefs>
</ds:datastoreItem>
</file>

<file path=customXml/itemProps3.xml><?xml version="1.0" encoding="utf-8"?>
<ds:datastoreItem xmlns:ds="http://schemas.openxmlformats.org/officeDocument/2006/customXml" ds:itemID="{AD5BC30B-A8FB-4389-B40F-C069B6D2FAB9}">
  <ds:schemaRefs>
    <ds:schemaRef ds:uri="http://schemas.microsoft.com/office/2006/metadata/properties"/>
    <ds:schemaRef ds:uri="http://schemas.microsoft.com/office/infopath/2007/PartnerControls"/>
    <ds:schemaRef ds:uri="d5c732d2-f217-444a-91d8-37c5714ca695"/>
    <ds:schemaRef ds:uri="8f659357-f805-491c-ad0b-5621b2de6466"/>
  </ds:schemaRefs>
</ds:datastoreItem>
</file>

<file path=docProps/app.xml><?xml version="1.0" encoding="utf-8"?>
<Properties xmlns="http://schemas.openxmlformats.org/officeDocument/2006/extended-properties" xmlns:vt="http://schemas.openxmlformats.org/officeDocument/2006/docPropsVTypes">
  <Template>{33057687-8793-EB47-A5E0-08E93C53D0F2}tf10001071</Template>
  <TotalTime>4223</TotalTime>
  <Words>740</Words>
  <Application>Microsoft Office PowerPoint</Application>
  <PresentationFormat>Widescreen</PresentationFormat>
  <Paragraphs>101</Paragraphs>
  <Slides>17</Slides>
  <Notes>3</Notes>
  <HiddenSlides>0</HiddenSlides>
  <MMClips>5</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17</vt:i4>
      </vt:variant>
    </vt:vector>
  </HeadingPairs>
  <TitlesOfParts>
    <vt:vector size="25" baseType="lpstr">
      <vt:lpstr>Arial</vt:lpstr>
      <vt:lpstr>Calibri</vt:lpstr>
      <vt:lpstr>Century Gothic</vt:lpstr>
      <vt:lpstr>Futura Medium</vt:lpstr>
      <vt:lpstr>Open Sans</vt:lpstr>
      <vt:lpstr>Twinkl</vt:lpstr>
      <vt:lpstr>Daily Review</vt:lpstr>
      <vt:lpstr>1_Explicit Instruction_Dark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Sarina Watson</cp:lastModifiedBy>
  <cp:revision>393</cp:revision>
  <cp:lastPrinted>2018-05-27T06:54:10Z</cp:lastPrinted>
  <dcterms:created xsi:type="dcterms:W3CDTF">2018-03-29T05:56:09Z</dcterms:created>
  <dcterms:modified xsi:type="dcterms:W3CDTF">2025-02-10T08:15:27Z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y fmtid="{D5CDD505-2E9C-101B-9397-08002B2CF9AE}" pid="3" name="Order">
    <vt:lpwstr>2218100.00000000</vt:lpwstr>
  </property>
  <property fmtid="{D5CDD505-2E9C-101B-9397-08002B2CF9AE}" pid="4" name="ComplianceAssetId">
    <vt:lpwstr/>
  </property>
  <property fmtid="{D5CDD505-2E9C-101B-9397-08002B2CF9AE}" pid="5" name="_ExtendedDescription">
    <vt:lpwstr/>
  </property>
  <property fmtid="{D5CDD505-2E9C-101B-9397-08002B2CF9AE}" pid="6" name="TriggerFlowInfo">
    <vt:lpwstr/>
  </property>
  <property fmtid="{D5CDD505-2E9C-101B-9397-08002B2CF9AE}" pid="7" name="MediaServiceImageTags">
    <vt:lpwstr/>
  </property>
</Properties>
</file>